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Inter"/>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4" roundtripDataSignature="AMtx7mgrzNua2yv0s94outPHD7sOu86Qw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8E89CC6-9E90-414C-8CFC-341113CB13E1}">
  <a:tblStyle styleId="{58E89CC6-9E90-414C-8CFC-341113CB13E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Inter-bold.fntdata"/><Relationship Id="rId30" Type="http://schemas.openxmlformats.org/officeDocument/2006/relationships/font" Target="fonts/Inter-regular.fntdata"/><Relationship Id="rId11" Type="http://schemas.openxmlformats.org/officeDocument/2006/relationships/slide" Target="slides/slide5.xml"/><Relationship Id="rId33" Type="http://schemas.openxmlformats.org/officeDocument/2006/relationships/font" Target="fonts/Inter-boldItalic.fntdata"/><Relationship Id="rId10" Type="http://schemas.openxmlformats.org/officeDocument/2006/relationships/slide" Target="slides/slide4.xml"/><Relationship Id="rId32" Type="http://schemas.openxmlformats.org/officeDocument/2006/relationships/font" Target="fonts/Inter-italic.fntdata"/><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1a38de324f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g31a38de324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1a38de324f_0_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g31a38de324f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1a38de324f_0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g31a38de324f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1ad37c3ddf_0_10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31ad37c3ddf_0_10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1ad37c3ddf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g31ad37c3ddf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1ad37c3ddf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g31ad37c3ddf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g31ad37c3ddf_0_101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g31ad37c3ddf_0_101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g31ad37c3ddf_0_10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g31ad37c3ddf_0_105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g31ad37c3ddf_0_105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g31ad37c3ddf_0_10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g31ad37c3ddf_0_10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g31ad37c3ddf_0_102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g31ad37c3ddf_0_10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g31ad37c3ddf_0_10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g31ad37c3ddf_0_102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9" name="Google Shape;19;g31ad37c3ddf_0_10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g31ad37c3ddf_0_10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g31ad37c3ddf_0_102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g31ad37c3ddf_0_102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g31ad37c3ddf_0_10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g31ad37c3ddf_0_10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g31ad37c3ddf_0_10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g31ad37c3ddf_0_103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g31ad37c3ddf_0_103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g31ad37c3ddf_0_10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g31ad37c3ddf_0_103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g31ad37c3ddf_0_10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g31ad37c3ddf_0_104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g31ad37c3ddf_0_104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g31ad37c3ddf_0_104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g31ad37c3ddf_0_104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g31ad37c3ddf_0_10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g31ad37c3ddf_0_104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g31ad37c3ddf_0_10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g31ad37c3ddf_0_10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g31ad37c3ddf_0_10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g31ad37c3ddf_0_10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6.png"/><Relationship Id="rId5" Type="http://schemas.openxmlformats.org/officeDocument/2006/relationships/image" Target="../media/image7.png"/><Relationship Id="rId6"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5.png"/><Relationship Id="rId4" Type="http://schemas.openxmlformats.org/officeDocument/2006/relationships/image" Target="../media/image12.png"/><Relationship Id="rId5" Type="http://schemas.openxmlformats.org/officeDocument/2006/relationships/hyperlink" Target="about:blan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www.independent.co.uk/travel/new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users/adilsalfi/Desktop/Deeplearning_Project_V2_secondsubmission.pdf" TargetMode="External"/><Relationship Id="rId4" Type="http://schemas.openxmlformats.org/officeDocument/2006/relationships/image" Target="../media/image3.jpg"/><Relationship Id="rId5" Type="http://schemas.openxmlformats.org/officeDocument/2006/relationships/hyperlink" Target="http://users/adilsalfi/Desktop/Deeplearning_Project_V2_secondsubmission.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3" name="Shape 53"/>
        <p:cNvGrpSpPr/>
        <p:nvPr/>
      </p:nvGrpSpPr>
      <p:grpSpPr>
        <a:xfrm>
          <a:off x="0" y="0"/>
          <a:ext cx="0" cy="0"/>
          <a:chOff x="0" y="0"/>
          <a:chExt cx="0" cy="0"/>
        </a:xfrm>
      </p:grpSpPr>
      <p:sp>
        <p:nvSpPr>
          <p:cNvPr id="54" name="Google Shape;54;p23"/>
          <p:cNvSpPr txBox="1"/>
          <p:nvPr>
            <p:ph type="ctrTitle"/>
          </p:nvPr>
        </p:nvSpPr>
        <p:spPr>
          <a:xfrm>
            <a:off x="368575" y="99525"/>
            <a:ext cx="8520600" cy="18612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US" sz="3500"/>
              <a:t>Spectral-Spatial Weak Signal Classification Using Deep Learning Techniques</a:t>
            </a:r>
            <a:endParaRPr sz="3500"/>
          </a:p>
        </p:txBody>
      </p:sp>
      <p:sp>
        <p:nvSpPr>
          <p:cNvPr id="55" name="Google Shape;55;p23"/>
          <p:cNvSpPr txBox="1"/>
          <p:nvPr>
            <p:ph idx="1" type="subTitle"/>
          </p:nvPr>
        </p:nvSpPr>
        <p:spPr>
          <a:xfrm>
            <a:off x="0" y="3029200"/>
            <a:ext cx="4834800" cy="18612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ctr">
              <a:lnSpc>
                <a:spcPct val="100000"/>
              </a:lnSpc>
              <a:spcBef>
                <a:spcPts val="0"/>
              </a:spcBef>
              <a:spcAft>
                <a:spcPts val="0"/>
              </a:spcAft>
              <a:buSzPct val="117646"/>
              <a:buNone/>
            </a:pPr>
            <a:r>
              <a:t/>
            </a:r>
            <a:endParaRPr>
              <a:solidFill>
                <a:schemeClr val="dk1"/>
              </a:solidFill>
            </a:endParaRPr>
          </a:p>
          <a:p>
            <a:pPr indent="0" lvl="0" marL="0" rtl="0" algn="just">
              <a:lnSpc>
                <a:spcPct val="100000"/>
              </a:lnSpc>
              <a:spcBef>
                <a:spcPts val="0"/>
              </a:spcBef>
              <a:spcAft>
                <a:spcPts val="0"/>
              </a:spcAft>
              <a:buSzPct val="117646"/>
              <a:buNone/>
            </a:pPr>
            <a:r>
              <a:rPr b="1" lang="en-US">
                <a:solidFill>
                  <a:schemeClr val="dk1"/>
                </a:solidFill>
              </a:rPr>
              <a:t>Team Members </a:t>
            </a:r>
            <a:endParaRPr b="1">
              <a:solidFill>
                <a:schemeClr val="dk1"/>
              </a:solidFill>
            </a:endParaRPr>
          </a:p>
          <a:p>
            <a:pPr indent="0" lvl="0" marL="0" rtl="0" algn="just">
              <a:lnSpc>
                <a:spcPct val="100000"/>
              </a:lnSpc>
              <a:spcBef>
                <a:spcPts val="0"/>
              </a:spcBef>
              <a:spcAft>
                <a:spcPts val="0"/>
              </a:spcAft>
              <a:buSzPct val="117646"/>
              <a:buNone/>
            </a:pPr>
            <a:r>
              <a:rPr lang="en-US">
                <a:solidFill>
                  <a:schemeClr val="dk1"/>
                </a:solidFill>
              </a:rPr>
              <a:t>Harshvardhan - EE24RESCH04003</a:t>
            </a:r>
            <a:endParaRPr>
              <a:solidFill>
                <a:schemeClr val="dk1"/>
              </a:solidFill>
            </a:endParaRPr>
          </a:p>
          <a:p>
            <a:pPr indent="0" lvl="0" marL="0" rtl="0" algn="just">
              <a:lnSpc>
                <a:spcPct val="100000"/>
              </a:lnSpc>
              <a:spcBef>
                <a:spcPts val="0"/>
              </a:spcBef>
              <a:spcAft>
                <a:spcPts val="0"/>
              </a:spcAft>
              <a:buSzPct val="117646"/>
              <a:buNone/>
            </a:pPr>
            <a:r>
              <a:rPr lang="en-US">
                <a:solidFill>
                  <a:schemeClr val="dk1"/>
                </a:solidFill>
              </a:rPr>
              <a:t>Abhilash          - EE24RESCH11004</a:t>
            </a:r>
            <a:endParaRPr>
              <a:solidFill>
                <a:schemeClr val="dk1"/>
              </a:solidFill>
            </a:endParaRPr>
          </a:p>
          <a:p>
            <a:pPr indent="0" lvl="0" marL="0" rtl="0" algn="just">
              <a:lnSpc>
                <a:spcPct val="100000"/>
              </a:lnSpc>
              <a:spcBef>
                <a:spcPts val="0"/>
              </a:spcBef>
              <a:spcAft>
                <a:spcPts val="0"/>
              </a:spcAft>
              <a:buSzPct val="117646"/>
              <a:buNone/>
            </a:pPr>
            <a:r>
              <a:rPr lang="en-US">
                <a:solidFill>
                  <a:schemeClr val="dk1"/>
                </a:solidFill>
              </a:rPr>
              <a:t>Pankaj             - EE24MTECH12012</a:t>
            </a:r>
            <a:endParaRPr>
              <a:solidFill>
                <a:schemeClr val="dk1"/>
              </a:solidFill>
            </a:endParaRPr>
          </a:p>
          <a:p>
            <a:pPr indent="0" lvl="0" marL="0" rtl="0" algn="just">
              <a:lnSpc>
                <a:spcPct val="100000"/>
              </a:lnSpc>
              <a:spcBef>
                <a:spcPts val="0"/>
              </a:spcBef>
              <a:spcAft>
                <a:spcPts val="0"/>
              </a:spcAft>
              <a:buSzPct val="117646"/>
              <a:buNone/>
            </a:pPr>
            <a:r>
              <a:rPr lang="en-US">
                <a:solidFill>
                  <a:schemeClr val="dk1"/>
                </a:solidFill>
              </a:rPr>
              <a:t>Adil                  - CS20BTECH11031</a:t>
            </a:r>
            <a:endParaRPr>
              <a:solidFill>
                <a:schemeClr val="dk1"/>
              </a:solidFill>
            </a:endParaRPr>
          </a:p>
          <a:p>
            <a:pPr indent="0" lvl="0" marL="0" rtl="0" algn="just">
              <a:lnSpc>
                <a:spcPct val="100000"/>
              </a:lnSpc>
              <a:spcBef>
                <a:spcPts val="0"/>
              </a:spcBef>
              <a:spcAft>
                <a:spcPts val="0"/>
              </a:spcAft>
              <a:buSzPct val="117646"/>
              <a:buNone/>
            </a:pPr>
            <a:r>
              <a:t/>
            </a:r>
            <a:endParaRPr/>
          </a:p>
        </p:txBody>
      </p:sp>
      <p:sp>
        <p:nvSpPr>
          <p:cNvPr id="56" name="Google Shape;56;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
        <p:nvSpPr>
          <p:cNvPr id="57" name="Google Shape;57;p23"/>
          <p:cNvSpPr txBox="1"/>
          <p:nvPr/>
        </p:nvSpPr>
        <p:spPr>
          <a:xfrm>
            <a:off x="0" y="2940700"/>
            <a:ext cx="22905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Arial"/>
                <a:ea typeface="Arial"/>
                <a:cs typeface="Arial"/>
                <a:sym typeface="Arial"/>
              </a:rPr>
              <a:t># Team- 24,</a:t>
            </a:r>
            <a:endParaRPr b="1" i="0" sz="600" u="none" cap="none" strike="noStrike">
              <a:solidFill>
                <a:schemeClr val="dk1"/>
              </a:solidFill>
              <a:latin typeface="Arial"/>
              <a:ea typeface="Arial"/>
              <a:cs typeface="Arial"/>
              <a:sym typeface="Arial"/>
            </a:endParaRPr>
          </a:p>
        </p:txBody>
      </p:sp>
      <p:sp>
        <p:nvSpPr>
          <p:cNvPr id="58" name="Google Shape;58;p23"/>
          <p:cNvSpPr txBox="1"/>
          <p:nvPr/>
        </p:nvSpPr>
        <p:spPr>
          <a:xfrm>
            <a:off x="5165550" y="3206575"/>
            <a:ext cx="3855600" cy="12225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chemeClr val="dk1"/>
              </a:buClr>
              <a:buSzPts val="1100"/>
              <a:buFont typeface="Arial"/>
              <a:buNone/>
            </a:pPr>
            <a:r>
              <a:rPr b="1" i="0" lang="en-US" sz="1700" u="none" cap="none" strike="noStrike">
                <a:solidFill>
                  <a:schemeClr val="dk1"/>
                </a:solidFill>
                <a:latin typeface="Arial"/>
                <a:ea typeface="Arial"/>
                <a:cs typeface="Arial"/>
                <a:sym typeface="Arial"/>
              </a:rPr>
              <a:t>Under the guidance of:</a:t>
            </a:r>
            <a:endParaRPr b="1" i="0" sz="17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700" u="none" cap="none" strike="noStrike">
                <a:solidFill>
                  <a:schemeClr val="dk1"/>
                </a:solidFill>
                <a:latin typeface="Arial"/>
                <a:ea typeface="Arial"/>
                <a:cs typeface="Arial"/>
                <a:sym typeface="Arial"/>
              </a:rPr>
              <a:t>Dr. Sumohana S Channappayya</a:t>
            </a:r>
            <a:endParaRPr b="0" i="0" sz="17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700" u="none" cap="none" strike="noStrike">
                <a:solidFill>
                  <a:schemeClr val="dk1"/>
                </a:solidFill>
                <a:latin typeface="Arial"/>
                <a:ea typeface="Arial"/>
                <a:cs typeface="Arial"/>
                <a:sym typeface="Arial"/>
              </a:rPr>
              <a:t>Department of Electrical Engineering, IIT Hyderabad</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33" name="Shape 133"/>
        <p:cNvGrpSpPr/>
        <p:nvPr/>
      </p:nvGrpSpPr>
      <p:grpSpPr>
        <a:xfrm>
          <a:off x="0" y="0"/>
          <a:ext cx="0" cy="0"/>
          <a:chOff x="0" y="0"/>
          <a:chExt cx="0" cy="0"/>
        </a:xfrm>
      </p:grpSpPr>
      <p:sp>
        <p:nvSpPr>
          <p:cNvPr id="134" name="Google Shape;134;p10"/>
          <p:cNvSpPr txBox="1"/>
          <p:nvPr>
            <p:ph idx="1" type="body"/>
          </p:nvPr>
        </p:nvSpPr>
        <p:spPr>
          <a:xfrm>
            <a:off x="500550" y="531371"/>
            <a:ext cx="8520600" cy="4299600"/>
          </a:xfrm>
          <a:prstGeom prst="rect">
            <a:avLst/>
          </a:prstGeom>
          <a:noFill/>
          <a:ln>
            <a:noFill/>
          </a:ln>
        </p:spPr>
        <p:txBody>
          <a:bodyPr anchorCtr="0" anchor="t" bIns="91425" lIns="91425" spcFirstLastPara="1" rIns="91425" wrap="square" tIns="91425">
            <a:normAutofit/>
          </a:bodyPr>
          <a:lstStyle/>
          <a:p>
            <a:pPr indent="-228600" lvl="0" marL="457200" rtl="0" algn="l">
              <a:lnSpc>
                <a:spcPct val="115000"/>
              </a:lnSpc>
              <a:spcBef>
                <a:spcPts val="0"/>
              </a:spcBef>
              <a:spcAft>
                <a:spcPts val="0"/>
              </a:spcAft>
              <a:buSzPts val="1800"/>
              <a:buNone/>
            </a:pPr>
            <a:r>
              <a:rPr lang="en-US"/>
              <a:t> </a:t>
            </a:r>
            <a:endParaRPr/>
          </a:p>
        </p:txBody>
      </p:sp>
      <p:sp>
        <p:nvSpPr>
          <p:cNvPr id="135" name="Google Shape;135;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pic>
        <p:nvPicPr>
          <p:cNvPr id="136" name="Google Shape;136;p10"/>
          <p:cNvPicPr preferRelativeResize="0"/>
          <p:nvPr/>
        </p:nvPicPr>
        <p:blipFill rotWithShape="1">
          <a:blip r:embed="rId3">
            <a:alphaModFix/>
          </a:blip>
          <a:srcRect b="0" l="0" r="0" t="0"/>
          <a:stretch/>
        </p:blipFill>
        <p:spPr>
          <a:xfrm>
            <a:off x="621834" y="754240"/>
            <a:ext cx="2417549" cy="1817510"/>
          </a:xfrm>
          <a:prstGeom prst="rect">
            <a:avLst/>
          </a:prstGeom>
          <a:noFill/>
          <a:ln>
            <a:noFill/>
          </a:ln>
        </p:spPr>
      </p:pic>
      <p:pic>
        <p:nvPicPr>
          <p:cNvPr id="137" name="Google Shape;137;p10"/>
          <p:cNvPicPr preferRelativeResize="0"/>
          <p:nvPr/>
        </p:nvPicPr>
        <p:blipFill rotWithShape="1">
          <a:blip r:embed="rId4">
            <a:alphaModFix/>
          </a:blip>
          <a:srcRect b="0" l="0" r="0" t="0"/>
          <a:stretch/>
        </p:blipFill>
        <p:spPr>
          <a:xfrm>
            <a:off x="5163024" y="619050"/>
            <a:ext cx="2417550" cy="1757450"/>
          </a:xfrm>
          <a:prstGeom prst="rect">
            <a:avLst/>
          </a:prstGeom>
          <a:noFill/>
          <a:ln>
            <a:noFill/>
          </a:ln>
        </p:spPr>
      </p:pic>
      <p:pic>
        <p:nvPicPr>
          <p:cNvPr id="138" name="Google Shape;138;p10"/>
          <p:cNvPicPr preferRelativeResize="0"/>
          <p:nvPr/>
        </p:nvPicPr>
        <p:blipFill rotWithShape="1">
          <a:blip r:embed="rId5">
            <a:alphaModFix/>
          </a:blip>
          <a:srcRect b="0" l="3091" r="0" t="0"/>
          <a:stretch/>
        </p:blipFill>
        <p:spPr>
          <a:xfrm>
            <a:off x="565400" y="2646850"/>
            <a:ext cx="2417550" cy="1955374"/>
          </a:xfrm>
          <a:prstGeom prst="rect">
            <a:avLst/>
          </a:prstGeom>
          <a:noFill/>
          <a:ln>
            <a:noFill/>
          </a:ln>
        </p:spPr>
      </p:pic>
      <p:pic>
        <p:nvPicPr>
          <p:cNvPr id="139" name="Google Shape;139;p10"/>
          <p:cNvPicPr preferRelativeResize="0"/>
          <p:nvPr/>
        </p:nvPicPr>
        <p:blipFill rotWithShape="1">
          <a:blip r:embed="rId6">
            <a:alphaModFix/>
          </a:blip>
          <a:srcRect b="0" l="0" r="0" t="0"/>
          <a:stretch/>
        </p:blipFill>
        <p:spPr>
          <a:xfrm>
            <a:off x="5124465" y="2723591"/>
            <a:ext cx="2494654" cy="1801886"/>
          </a:xfrm>
          <a:prstGeom prst="rect">
            <a:avLst/>
          </a:prstGeom>
          <a:noFill/>
          <a:ln>
            <a:noFill/>
          </a:ln>
        </p:spPr>
      </p:pic>
      <p:sp>
        <p:nvSpPr>
          <p:cNvPr id="140" name="Google Shape;140;p10"/>
          <p:cNvSpPr txBox="1"/>
          <p:nvPr>
            <p:ph type="title"/>
          </p:nvPr>
        </p:nvSpPr>
        <p:spPr>
          <a:xfrm>
            <a:off x="276352" y="86683"/>
            <a:ext cx="8520600" cy="572700"/>
          </a:xfrm>
          <a:prstGeom prst="rect">
            <a:avLst/>
          </a:prstGeom>
          <a:noFill/>
          <a:ln>
            <a:noFill/>
          </a:ln>
        </p:spPr>
        <p:txBody>
          <a:bodyPr anchorCtr="0" anchor="t" bIns="91425" lIns="91425" spcFirstLastPara="1" rIns="91425" wrap="square" tIns="91425">
            <a:normAutofit/>
          </a:bodyPr>
          <a:lstStyle/>
          <a:p>
            <a:pPr indent="0" lvl="0" marL="114300" rtl="0" algn="l">
              <a:lnSpc>
                <a:spcPct val="115000"/>
              </a:lnSpc>
              <a:spcBef>
                <a:spcPts val="0"/>
              </a:spcBef>
              <a:spcAft>
                <a:spcPts val="0"/>
              </a:spcAft>
              <a:buClr>
                <a:schemeClr val="dk2"/>
              </a:buClr>
              <a:buSzPts val="1800"/>
              <a:buNone/>
            </a:pPr>
            <a:r>
              <a:rPr b="1" lang="en-US" sz="2000"/>
              <a:t>Results (</a:t>
            </a:r>
            <a:r>
              <a:rPr b="1" lang="en-US" sz="2000"/>
              <a:t>1 / 2)</a:t>
            </a:r>
            <a:endParaRPr b="1" sz="2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44" name="Shape 144"/>
        <p:cNvGrpSpPr/>
        <p:nvPr/>
      </p:nvGrpSpPr>
      <p:grpSpPr>
        <a:xfrm>
          <a:off x="0" y="0"/>
          <a:ext cx="0" cy="0"/>
          <a:chOff x="0" y="0"/>
          <a:chExt cx="0" cy="0"/>
        </a:xfrm>
      </p:grpSpPr>
      <p:sp>
        <p:nvSpPr>
          <p:cNvPr id="145" name="Google Shape;145;p11"/>
          <p:cNvSpPr txBox="1"/>
          <p:nvPr>
            <p:ph idx="1" type="body"/>
          </p:nvPr>
        </p:nvSpPr>
        <p:spPr>
          <a:xfrm>
            <a:off x="311700" y="269421"/>
            <a:ext cx="8520600" cy="4299454"/>
          </a:xfrm>
          <a:prstGeom prst="rect">
            <a:avLst/>
          </a:prstGeom>
          <a:noFill/>
          <a:ln>
            <a:noFill/>
          </a:ln>
        </p:spPr>
        <p:txBody>
          <a:bodyPr anchorCtr="0" anchor="t" bIns="91425" lIns="91425" spcFirstLastPara="1" rIns="91425" wrap="square" tIns="91425">
            <a:normAutofit/>
          </a:bodyPr>
          <a:lstStyle/>
          <a:p>
            <a:pPr indent="-228600" lvl="0" marL="457200" rtl="0" algn="l">
              <a:lnSpc>
                <a:spcPct val="115000"/>
              </a:lnSpc>
              <a:spcBef>
                <a:spcPts val="0"/>
              </a:spcBef>
              <a:spcAft>
                <a:spcPts val="0"/>
              </a:spcAft>
              <a:buSzPts val="1800"/>
              <a:buNone/>
            </a:pPr>
            <a:r>
              <a:t/>
            </a:r>
            <a:endParaRPr/>
          </a:p>
          <a:p>
            <a:pPr indent="-228600" lvl="0" marL="457200" rtl="0" algn="l">
              <a:lnSpc>
                <a:spcPct val="115000"/>
              </a:lnSpc>
              <a:spcBef>
                <a:spcPts val="0"/>
              </a:spcBef>
              <a:spcAft>
                <a:spcPts val="0"/>
              </a:spcAft>
              <a:buSzPts val="1800"/>
              <a:buNone/>
            </a:pPr>
            <a:r>
              <a:t/>
            </a:r>
            <a:endParaRPr/>
          </a:p>
          <a:p>
            <a:pPr indent="-228600" lvl="0" marL="457200" rtl="0" algn="l">
              <a:lnSpc>
                <a:spcPct val="115000"/>
              </a:lnSpc>
              <a:spcBef>
                <a:spcPts val="0"/>
              </a:spcBef>
              <a:spcAft>
                <a:spcPts val="0"/>
              </a:spcAft>
              <a:buSzPts val="1800"/>
              <a:buNone/>
            </a:pPr>
            <a:r>
              <a:t/>
            </a:r>
            <a:endParaRPr/>
          </a:p>
        </p:txBody>
      </p:sp>
      <p:sp>
        <p:nvSpPr>
          <p:cNvPr id="146" name="Google Shape;14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pic>
        <p:nvPicPr>
          <p:cNvPr id="147" name="Google Shape;147;p11"/>
          <p:cNvPicPr preferRelativeResize="0"/>
          <p:nvPr/>
        </p:nvPicPr>
        <p:blipFill rotWithShape="1">
          <a:blip r:embed="rId3">
            <a:alphaModFix/>
          </a:blip>
          <a:srcRect b="0" l="0" r="0" t="0"/>
          <a:stretch/>
        </p:blipFill>
        <p:spPr>
          <a:xfrm>
            <a:off x="747236" y="530041"/>
            <a:ext cx="5055160" cy="2395958"/>
          </a:xfrm>
          <a:prstGeom prst="rect">
            <a:avLst/>
          </a:prstGeom>
          <a:noFill/>
          <a:ln>
            <a:noFill/>
          </a:ln>
        </p:spPr>
      </p:pic>
      <p:pic>
        <p:nvPicPr>
          <p:cNvPr id="148" name="Google Shape;148;p11"/>
          <p:cNvPicPr preferRelativeResize="0"/>
          <p:nvPr/>
        </p:nvPicPr>
        <p:blipFill rotWithShape="1">
          <a:blip r:embed="rId4">
            <a:alphaModFix/>
          </a:blip>
          <a:srcRect b="0" l="0" r="0" t="0"/>
          <a:stretch/>
        </p:blipFill>
        <p:spPr>
          <a:xfrm>
            <a:off x="648060" y="3082055"/>
            <a:ext cx="5055158" cy="1863523"/>
          </a:xfrm>
          <a:prstGeom prst="rect">
            <a:avLst/>
          </a:prstGeom>
          <a:noFill/>
          <a:ln>
            <a:noFill/>
          </a:ln>
        </p:spPr>
      </p:pic>
      <p:sp>
        <p:nvSpPr>
          <p:cNvPr id="149" name="Google Shape;149;p11"/>
          <p:cNvSpPr txBox="1"/>
          <p:nvPr>
            <p:ph type="title"/>
          </p:nvPr>
        </p:nvSpPr>
        <p:spPr>
          <a:xfrm>
            <a:off x="311702" y="-23217"/>
            <a:ext cx="8520600" cy="572700"/>
          </a:xfrm>
          <a:prstGeom prst="rect">
            <a:avLst/>
          </a:prstGeom>
          <a:noFill/>
          <a:ln>
            <a:noFill/>
          </a:ln>
        </p:spPr>
        <p:txBody>
          <a:bodyPr anchorCtr="0" anchor="t" bIns="91425" lIns="91425" spcFirstLastPara="1" rIns="91425" wrap="square" tIns="91425">
            <a:normAutofit/>
          </a:bodyPr>
          <a:lstStyle/>
          <a:p>
            <a:pPr indent="0" lvl="0" marL="114300" rtl="0" algn="l">
              <a:lnSpc>
                <a:spcPct val="115000"/>
              </a:lnSpc>
              <a:spcBef>
                <a:spcPts val="0"/>
              </a:spcBef>
              <a:spcAft>
                <a:spcPts val="0"/>
              </a:spcAft>
              <a:buClr>
                <a:schemeClr val="dk2"/>
              </a:buClr>
              <a:buSzPts val="1800"/>
              <a:buNone/>
            </a:pPr>
            <a:r>
              <a:rPr b="1" lang="en-US" sz="2000"/>
              <a:t>Results (2 / 2)</a:t>
            </a:r>
            <a:endParaRPr b="1" sz="2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3" name="Shape 153"/>
        <p:cNvGrpSpPr/>
        <p:nvPr/>
      </p:nvGrpSpPr>
      <p:grpSpPr>
        <a:xfrm>
          <a:off x="0" y="0"/>
          <a:ext cx="0" cy="0"/>
          <a:chOff x="0" y="0"/>
          <a:chExt cx="0" cy="0"/>
        </a:xfrm>
      </p:grpSpPr>
      <p:sp>
        <p:nvSpPr>
          <p:cNvPr id="154" name="Google Shape;154;p9"/>
          <p:cNvSpPr txBox="1"/>
          <p:nvPr>
            <p:ph type="title"/>
          </p:nvPr>
        </p:nvSpPr>
        <p:spPr>
          <a:xfrm>
            <a:off x="276352" y="86683"/>
            <a:ext cx="8520600" cy="572700"/>
          </a:xfrm>
          <a:prstGeom prst="rect">
            <a:avLst/>
          </a:prstGeom>
          <a:noFill/>
          <a:ln>
            <a:noFill/>
          </a:ln>
        </p:spPr>
        <p:txBody>
          <a:bodyPr anchorCtr="0" anchor="t" bIns="91425" lIns="91425" spcFirstLastPara="1" rIns="91425" wrap="square" tIns="91425">
            <a:normAutofit/>
          </a:bodyPr>
          <a:lstStyle/>
          <a:p>
            <a:pPr indent="0" lvl="0" marL="114300" rtl="0" algn="l">
              <a:lnSpc>
                <a:spcPct val="115000"/>
              </a:lnSpc>
              <a:spcBef>
                <a:spcPts val="0"/>
              </a:spcBef>
              <a:spcAft>
                <a:spcPts val="0"/>
              </a:spcAft>
              <a:buClr>
                <a:schemeClr val="dk2"/>
              </a:buClr>
              <a:buSzPts val="1800"/>
              <a:buNone/>
            </a:pPr>
            <a:r>
              <a:rPr b="1" lang="en-US" sz="2000"/>
              <a:t>Learning</a:t>
            </a:r>
            <a:r>
              <a:rPr lang="en-US" sz="1400">
                <a:solidFill>
                  <a:schemeClr val="dk2"/>
                </a:solidFill>
              </a:rPr>
              <a:t>:</a:t>
            </a:r>
            <a:endParaRPr sz="1400">
              <a:solidFill>
                <a:schemeClr val="dk2"/>
              </a:solidFill>
            </a:endParaRPr>
          </a:p>
        </p:txBody>
      </p:sp>
      <p:sp>
        <p:nvSpPr>
          <p:cNvPr id="155" name="Google Shape;155;p9"/>
          <p:cNvSpPr txBox="1"/>
          <p:nvPr>
            <p:ph idx="1" type="body"/>
          </p:nvPr>
        </p:nvSpPr>
        <p:spPr>
          <a:xfrm>
            <a:off x="241000" y="730850"/>
            <a:ext cx="8780100" cy="4117500"/>
          </a:xfrm>
          <a:prstGeom prst="rect">
            <a:avLst/>
          </a:prstGeom>
          <a:noFill/>
          <a:ln>
            <a:noFill/>
          </a:ln>
        </p:spPr>
        <p:txBody>
          <a:bodyPr anchorCtr="0" anchor="t" bIns="91425" lIns="91425" spcFirstLastPara="1" rIns="91425" wrap="square" tIns="91425">
            <a:normAutofit fontScale="47500" lnSpcReduction="20000"/>
          </a:bodyPr>
          <a:lstStyle/>
          <a:p>
            <a:pPr indent="0" lvl="0" marL="0" rtl="0" algn="l">
              <a:lnSpc>
                <a:spcPct val="150000"/>
              </a:lnSpc>
              <a:spcBef>
                <a:spcPts val="0"/>
              </a:spcBef>
              <a:spcAft>
                <a:spcPts val="0"/>
              </a:spcAft>
              <a:buNone/>
            </a:pPr>
            <a:r>
              <a:t/>
            </a:r>
            <a:endParaRPr sz="3277">
              <a:solidFill>
                <a:srgbClr val="2E2F30"/>
              </a:solidFill>
            </a:endParaRPr>
          </a:p>
          <a:p>
            <a:pPr indent="-345541" lvl="0" marL="457200" rtl="0" algn="l">
              <a:lnSpc>
                <a:spcPct val="150000"/>
              </a:lnSpc>
              <a:spcBef>
                <a:spcPts val="0"/>
              </a:spcBef>
              <a:spcAft>
                <a:spcPts val="0"/>
              </a:spcAft>
              <a:buSzPct val="118309"/>
              <a:buChar char="●"/>
            </a:pPr>
            <a:r>
              <a:rPr lang="en-US" sz="3277">
                <a:solidFill>
                  <a:srgbClr val="2E2F30"/>
                </a:solidFill>
              </a:rPr>
              <a:t>The HSI color space is believed to offer improved classification over RGB color space as hue component remains consistent under varying light conditions and edges are are more intense .</a:t>
            </a:r>
            <a:endParaRPr sz="3277">
              <a:solidFill>
                <a:srgbClr val="2E2F30"/>
              </a:solidFill>
            </a:endParaRPr>
          </a:p>
          <a:p>
            <a:pPr indent="-327444" lvl="0" marL="457200" rtl="0" algn="l">
              <a:lnSpc>
                <a:spcPct val="150000"/>
              </a:lnSpc>
              <a:spcBef>
                <a:spcPts val="0"/>
              </a:spcBef>
              <a:spcAft>
                <a:spcPts val="0"/>
              </a:spcAft>
              <a:buClr>
                <a:srgbClr val="2E2F30"/>
              </a:buClr>
              <a:buSzPct val="100000"/>
              <a:buChar char="●"/>
            </a:pPr>
            <a:r>
              <a:rPr lang="en-US" sz="3277">
                <a:solidFill>
                  <a:srgbClr val="2E2F30"/>
                </a:solidFill>
              </a:rPr>
              <a:t>Large and well annotated training data converges the model to optimum level (Law of large numbers).</a:t>
            </a:r>
            <a:endParaRPr sz="3277">
              <a:solidFill>
                <a:srgbClr val="2E2F30"/>
              </a:solidFill>
            </a:endParaRPr>
          </a:p>
          <a:p>
            <a:pPr indent="-327444" lvl="0" marL="457200" rtl="0" algn="l">
              <a:lnSpc>
                <a:spcPct val="150000"/>
              </a:lnSpc>
              <a:spcBef>
                <a:spcPts val="0"/>
              </a:spcBef>
              <a:spcAft>
                <a:spcPts val="0"/>
              </a:spcAft>
              <a:buClr>
                <a:srgbClr val="2E2F30"/>
              </a:buClr>
              <a:buSzPct val="100000"/>
              <a:buChar char="●"/>
            </a:pPr>
            <a:r>
              <a:rPr lang="en-US" sz="3277">
                <a:solidFill>
                  <a:srgbClr val="2E2F30"/>
                </a:solidFill>
              </a:rPr>
              <a:t>SGD best for real time object detection as it </a:t>
            </a:r>
            <a:r>
              <a:rPr lang="en-US" sz="3277">
                <a:solidFill>
                  <a:srgbClr val="2E2F30"/>
                </a:solidFill>
              </a:rPr>
              <a:t>requires</a:t>
            </a:r>
            <a:r>
              <a:rPr lang="en-US" sz="3277">
                <a:solidFill>
                  <a:srgbClr val="2E2F30"/>
                </a:solidFill>
              </a:rPr>
              <a:t> no memory .</a:t>
            </a:r>
            <a:endParaRPr sz="3277">
              <a:solidFill>
                <a:srgbClr val="2E2F30"/>
              </a:solidFill>
            </a:endParaRPr>
          </a:p>
          <a:p>
            <a:pPr indent="-327444" lvl="0" marL="457200" rtl="0" algn="l">
              <a:lnSpc>
                <a:spcPct val="150000"/>
              </a:lnSpc>
              <a:spcBef>
                <a:spcPts val="0"/>
              </a:spcBef>
              <a:spcAft>
                <a:spcPts val="0"/>
              </a:spcAft>
              <a:buClr>
                <a:srgbClr val="2E2F30"/>
              </a:buClr>
              <a:buSzPct val="100000"/>
              <a:buChar char="●"/>
            </a:pPr>
            <a:r>
              <a:rPr lang="en-US" sz="3277">
                <a:solidFill>
                  <a:srgbClr val="2E2F30"/>
                </a:solidFill>
              </a:rPr>
              <a:t>Optimizing hyperparamaters depends upon ur day.(learning rate ,batch size ,epochs ) </a:t>
            </a:r>
            <a:endParaRPr sz="3277">
              <a:solidFill>
                <a:srgbClr val="2E2F30"/>
              </a:solidFill>
            </a:endParaRPr>
          </a:p>
          <a:p>
            <a:pPr indent="0" lvl="0" marL="0" rtl="0" algn="l">
              <a:lnSpc>
                <a:spcPct val="150000"/>
              </a:lnSpc>
              <a:spcBef>
                <a:spcPts val="0"/>
              </a:spcBef>
              <a:spcAft>
                <a:spcPts val="0"/>
              </a:spcAft>
              <a:buNone/>
            </a:pPr>
            <a:r>
              <a:t/>
            </a:r>
            <a:endParaRPr sz="1200">
              <a:solidFill>
                <a:srgbClr val="2E2F30"/>
              </a:solidFill>
            </a:endParaRPr>
          </a:p>
          <a:p>
            <a:pPr indent="0" lvl="0" marL="457200" rtl="0" algn="l">
              <a:lnSpc>
                <a:spcPct val="150000"/>
              </a:lnSpc>
              <a:spcBef>
                <a:spcPts val="0"/>
              </a:spcBef>
              <a:spcAft>
                <a:spcPts val="0"/>
              </a:spcAft>
              <a:buNone/>
            </a:pPr>
            <a:r>
              <a:t/>
            </a:r>
            <a:endParaRPr sz="1200">
              <a:solidFill>
                <a:srgbClr val="2E2F30"/>
              </a:solidFill>
            </a:endParaRPr>
          </a:p>
          <a:p>
            <a:pPr indent="0" lvl="0" marL="0" rtl="0" algn="l">
              <a:lnSpc>
                <a:spcPct val="150000"/>
              </a:lnSpc>
              <a:spcBef>
                <a:spcPts val="0"/>
              </a:spcBef>
              <a:spcAft>
                <a:spcPts val="0"/>
              </a:spcAft>
              <a:buNone/>
            </a:pPr>
            <a:r>
              <a:t/>
            </a:r>
            <a:endParaRPr sz="1200">
              <a:solidFill>
                <a:srgbClr val="2E2F30"/>
              </a:solidFill>
            </a:endParaRPr>
          </a:p>
          <a:p>
            <a:pPr indent="-264795" lvl="0" marL="457200" rtl="0" algn="l">
              <a:lnSpc>
                <a:spcPct val="150000"/>
              </a:lnSpc>
              <a:spcBef>
                <a:spcPts val="0"/>
              </a:spcBef>
              <a:spcAft>
                <a:spcPts val="0"/>
              </a:spcAft>
              <a:buClr>
                <a:srgbClr val="2E2F30"/>
              </a:buClr>
              <a:buSzPct val="100000"/>
              <a:buChar char="●"/>
            </a:pPr>
            <a:r>
              <a:t/>
            </a:r>
            <a:endParaRPr sz="1200">
              <a:solidFill>
                <a:srgbClr val="2E2F30"/>
              </a:solidFill>
            </a:endParaRPr>
          </a:p>
          <a:p>
            <a:pPr indent="-171450" lvl="0" marL="285750" rtl="0" algn="l">
              <a:lnSpc>
                <a:spcPct val="150000"/>
              </a:lnSpc>
              <a:spcBef>
                <a:spcPts val="0"/>
              </a:spcBef>
              <a:spcAft>
                <a:spcPts val="0"/>
              </a:spcAft>
              <a:buClr>
                <a:srgbClr val="000000"/>
              </a:buClr>
              <a:buSzPct val="171428"/>
              <a:buFont typeface="Arial"/>
              <a:buNone/>
            </a:pPr>
            <a:r>
              <a:t/>
            </a:r>
            <a:endParaRPr b="0" i="0" sz="1050">
              <a:solidFill>
                <a:srgbClr val="2E2F30"/>
              </a:solidFill>
              <a:latin typeface="Inter"/>
              <a:ea typeface="Inter"/>
              <a:cs typeface="Inter"/>
              <a:sym typeface="Inter"/>
            </a:endParaRPr>
          </a:p>
          <a:p>
            <a:pPr indent="-171450" lvl="0" marL="285750" rtl="0" algn="l">
              <a:lnSpc>
                <a:spcPct val="150000"/>
              </a:lnSpc>
              <a:spcBef>
                <a:spcPts val="0"/>
              </a:spcBef>
              <a:spcAft>
                <a:spcPts val="0"/>
              </a:spcAft>
              <a:buClr>
                <a:srgbClr val="000000"/>
              </a:buClr>
              <a:buSzPct val="171428"/>
              <a:buFont typeface="Arial"/>
              <a:buNone/>
            </a:pPr>
            <a:r>
              <a:t/>
            </a:r>
            <a:endParaRPr sz="1050">
              <a:solidFill>
                <a:srgbClr val="00B0F0"/>
              </a:solidFill>
            </a:endParaRPr>
          </a:p>
          <a:p>
            <a:pPr indent="-171450" lvl="0" marL="285750" rtl="0" algn="l">
              <a:lnSpc>
                <a:spcPct val="150000"/>
              </a:lnSpc>
              <a:spcBef>
                <a:spcPts val="0"/>
              </a:spcBef>
              <a:spcAft>
                <a:spcPts val="0"/>
              </a:spcAft>
              <a:buClr>
                <a:srgbClr val="000000"/>
              </a:buClr>
              <a:buSzPct val="171428"/>
              <a:buFont typeface="Arial"/>
              <a:buNone/>
            </a:pPr>
            <a:r>
              <a:t/>
            </a:r>
            <a:endParaRPr sz="1050">
              <a:solidFill>
                <a:srgbClr val="2E2F30"/>
              </a:solidFill>
              <a:latin typeface="Arial"/>
              <a:ea typeface="Arial"/>
              <a:cs typeface="Arial"/>
              <a:sym typeface="Arial"/>
            </a:endParaRPr>
          </a:p>
          <a:p>
            <a:pPr indent="-171450" lvl="0" marL="285750" rtl="0" algn="l">
              <a:lnSpc>
                <a:spcPct val="150000"/>
              </a:lnSpc>
              <a:spcBef>
                <a:spcPts val="0"/>
              </a:spcBef>
              <a:spcAft>
                <a:spcPts val="0"/>
              </a:spcAft>
              <a:buClr>
                <a:srgbClr val="000000"/>
              </a:buClr>
              <a:buSzPct val="171428"/>
              <a:buFont typeface="Arial"/>
              <a:buNone/>
            </a:pPr>
            <a:r>
              <a:t/>
            </a:r>
            <a:endParaRPr sz="1050">
              <a:solidFill>
                <a:srgbClr val="2E2F30"/>
              </a:solidFill>
              <a:latin typeface="Arial"/>
              <a:ea typeface="Arial"/>
              <a:cs typeface="Arial"/>
              <a:sym typeface="Arial"/>
            </a:endParaRPr>
          </a:p>
          <a:p>
            <a:pPr indent="-171450" lvl="0" marL="285750" rtl="0" algn="l">
              <a:lnSpc>
                <a:spcPct val="150000"/>
              </a:lnSpc>
              <a:spcBef>
                <a:spcPts val="0"/>
              </a:spcBef>
              <a:spcAft>
                <a:spcPts val="0"/>
              </a:spcAft>
              <a:buClr>
                <a:srgbClr val="000000"/>
              </a:buClr>
              <a:buSzPct val="171428"/>
              <a:buFont typeface="Arial"/>
              <a:buNone/>
            </a:pPr>
            <a:r>
              <a:t/>
            </a:r>
            <a:endParaRPr sz="1050">
              <a:solidFill>
                <a:srgbClr val="2E2F30"/>
              </a:solidFill>
              <a:latin typeface="Arial"/>
              <a:ea typeface="Arial"/>
              <a:cs typeface="Arial"/>
              <a:sym typeface="Arial"/>
            </a:endParaRPr>
          </a:p>
          <a:p>
            <a:pPr indent="0" lvl="0" marL="0" rtl="0" algn="l">
              <a:lnSpc>
                <a:spcPct val="150000"/>
              </a:lnSpc>
              <a:spcBef>
                <a:spcPts val="0"/>
              </a:spcBef>
              <a:spcAft>
                <a:spcPts val="0"/>
              </a:spcAft>
              <a:buClr>
                <a:srgbClr val="000000"/>
              </a:buClr>
              <a:buSzPct val="171428"/>
              <a:buNone/>
            </a:pPr>
            <a:r>
              <a:t/>
            </a:r>
            <a:endParaRPr sz="1050">
              <a:solidFill>
                <a:srgbClr val="2E2F30"/>
              </a:solidFill>
              <a:latin typeface="Arial"/>
              <a:ea typeface="Arial"/>
              <a:cs typeface="Arial"/>
              <a:sym typeface="Arial"/>
            </a:endParaRPr>
          </a:p>
          <a:p>
            <a:pPr indent="-228600" lvl="0" marL="457200" rtl="0" algn="l">
              <a:lnSpc>
                <a:spcPct val="115000"/>
              </a:lnSpc>
              <a:spcBef>
                <a:spcPts val="0"/>
              </a:spcBef>
              <a:spcAft>
                <a:spcPts val="0"/>
              </a:spcAft>
              <a:buSzPct val="128571"/>
              <a:buFont typeface="Arial"/>
              <a:buNone/>
            </a:pPr>
            <a:r>
              <a:t/>
            </a:r>
            <a:endParaRPr sz="1400">
              <a:solidFill>
                <a:srgbClr val="000000"/>
              </a:solidFill>
            </a:endParaRPr>
          </a:p>
          <a:p>
            <a:pPr indent="0" lvl="0" marL="114300" rtl="0" algn="l">
              <a:lnSpc>
                <a:spcPct val="115000"/>
              </a:lnSpc>
              <a:spcBef>
                <a:spcPts val="0"/>
              </a:spcBef>
              <a:spcAft>
                <a:spcPts val="0"/>
              </a:spcAft>
              <a:buSzPct val="128571"/>
              <a:buNone/>
            </a:pPr>
            <a:r>
              <a:t/>
            </a:r>
            <a:endParaRPr sz="1400">
              <a:solidFill>
                <a:srgbClr val="000000"/>
              </a:solidFill>
            </a:endParaRPr>
          </a:p>
          <a:p>
            <a:pPr indent="-228600" lvl="0" marL="457200" rtl="0" algn="l">
              <a:lnSpc>
                <a:spcPct val="115000"/>
              </a:lnSpc>
              <a:spcBef>
                <a:spcPts val="0"/>
              </a:spcBef>
              <a:spcAft>
                <a:spcPts val="0"/>
              </a:spcAft>
              <a:buSzPct val="128571"/>
              <a:buFont typeface="Arial"/>
              <a:buNone/>
            </a:pPr>
            <a:r>
              <a:t/>
            </a:r>
            <a:endParaRPr sz="1400">
              <a:solidFill>
                <a:srgbClr val="000000"/>
              </a:solidFill>
            </a:endParaRPr>
          </a:p>
        </p:txBody>
      </p:sp>
      <p:sp>
        <p:nvSpPr>
          <p:cNvPr id="156" name="Google Shape;156;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60" name="Shape 160"/>
        <p:cNvGrpSpPr/>
        <p:nvPr/>
      </p:nvGrpSpPr>
      <p:grpSpPr>
        <a:xfrm>
          <a:off x="0" y="0"/>
          <a:ext cx="0" cy="0"/>
          <a:chOff x="0" y="0"/>
          <a:chExt cx="0" cy="0"/>
        </a:xfrm>
      </p:grpSpPr>
      <p:sp>
        <p:nvSpPr>
          <p:cNvPr id="161" name="Google Shape;161;p21"/>
          <p:cNvSpPr txBox="1"/>
          <p:nvPr>
            <p:ph type="title"/>
          </p:nvPr>
        </p:nvSpPr>
        <p:spPr>
          <a:xfrm>
            <a:off x="311700" y="1402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US"/>
              <a:t>Individual Contributions :</a:t>
            </a:r>
            <a:endParaRPr b="1"/>
          </a:p>
        </p:txBody>
      </p:sp>
      <p:sp>
        <p:nvSpPr>
          <p:cNvPr id="162" name="Google Shape;16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graphicFrame>
        <p:nvGraphicFramePr>
          <p:cNvPr id="163" name="Google Shape;163;p21"/>
          <p:cNvGraphicFramePr/>
          <p:nvPr/>
        </p:nvGraphicFramePr>
        <p:xfrm>
          <a:off x="311700" y="1174425"/>
          <a:ext cx="3000000" cy="3000000"/>
        </p:xfrm>
        <a:graphic>
          <a:graphicData uri="http://schemas.openxmlformats.org/drawingml/2006/table">
            <a:tbl>
              <a:tblPr>
                <a:noFill/>
                <a:tableStyleId>{58E89CC6-9E90-414C-8CFC-341113CB13E1}</a:tableStyleId>
              </a:tblPr>
              <a:tblGrid>
                <a:gridCol w="1557850"/>
                <a:gridCol w="6687200"/>
              </a:tblGrid>
              <a:tr h="1078975">
                <a:tc>
                  <a:txBody>
                    <a:bodyPr/>
                    <a:lstStyle/>
                    <a:p>
                      <a:pPr indent="0" lvl="0" marL="0" rtl="0" algn="l">
                        <a:spcBef>
                          <a:spcPts val="0"/>
                        </a:spcBef>
                        <a:spcAft>
                          <a:spcPts val="0"/>
                        </a:spcAft>
                        <a:buNone/>
                      </a:pPr>
                      <a:r>
                        <a:rPr lang="en-US" sz="1300"/>
                        <a:t>Abhilash S</a:t>
                      </a:r>
                      <a:endParaRPr sz="1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just">
                        <a:spcBef>
                          <a:spcPts val="0"/>
                        </a:spcBef>
                        <a:spcAft>
                          <a:spcPts val="0"/>
                        </a:spcAft>
                        <a:buClr>
                          <a:schemeClr val="dk1"/>
                        </a:buClr>
                        <a:buSzPts val="1100"/>
                        <a:buFont typeface="Arial"/>
                        <a:buNone/>
                      </a:pPr>
                      <a:r>
                        <a:rPr lang="en-US" sz="1300">
                          <a:solidFill>
                            <a:schemeClr val="dk1"/>
                          </a:solidFill>
                        </a:rPr>
                        <a:t>Literature Survey + Presentation+ Paper Drafting + Geometric 			           Approach of RGB to HSI conversion ( HUE , Saturation, Intensity)</a:t>
                      </a:r>
                      <a:endParaRPr sz="1300">
                        <a:solidFill>
                          <a:schemeClr val="dk2"/>
                        </a:solidFill>
                      </a:endParaRPr>
                    </a:p>
                    <a:p>
                      <a:pPr indent="0" lvl="0" marL="0" rtl="0" algn="l">
                        <a:spcBef>
                          <a:spcPts val="0"/>
                        </a:spcBef>
                        <a:spcAft>
                          <a:spcPts val="0"/>
                        </a:spcAft>
                        <a:buNone/>
                      </a:pPr>
                      <a:r>
                        <a:t/>
                      </a:r>
                      <a:endParaRPr sz="1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94850">
                <a:tc>
                  <a:txBody>
                    <a:bodyPr/>
                    <a:lstStyle/>
                    <a:p>
                      <a:pPr indent="0" lvl="0" marL="0" rtl="0" algn="l">
                        <a:spcBef>
                          <a:spcPts val="0"/>
                        </a:spcBef>
                        <a:spcAft>
                          <a:spcPts val="0"/>
                        </a:spcAft>
                        <a:buNone/>
                      </a:pPr>
                      <a:r>
                        <a:rPr lang="en-US" sz="1300"/>
                        <a:t>Pankaj</a:t>
                      </a:r>
                      <a:endParaRPr sz="1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just">
                        <a:spcBef>
                          <a:spcPts val="0"/>
                        </a:spcBef>
                        <a:spcAft>
                          <a:spcPts val="0"/>
                        </a:spcAft>
                        <a:buClr>
                          <a:schemeClr val="dk1"/>
                        </a:buClr>
                        <a:buSzPts val="1100"/>
                        <a:buFont typeface="Arial"/>
                        <a:buNone/>
                      </a:pPr>
                      <a:r>
                        <a:rPr lang="en-US" sz="1300">
                          <a:solidFill>
                            <a:schemeClr val="dk1"/>
                          </a:solidFill>
                        </a:rPr>
                        <a:t>Presentation drafting + Yolov5 code implementation. </a:t>
                      </a:r>
                      <a:endParaRPr sz="1300">
                        <a:solidFill>
                          <a:schemeClr val="dk2"/>
                        </a:solidFill>
                      </a:endParaRPr>
                    </a:p>
                    <a:p>
                      <a:pPr indent="0" lvl="0" marL="0" rtl="0" algn="l">
                        <a:spcBef>
                          <a:spcPts val="0"/>
                        </a:spcBef>
                        <a:spcAft>
                          <a:spcPts val="0"/>
                        </a:spcAft>
                        <a:buNone/>
                      </a:pPr>
                      <a:r>
                        <a:t/>
                      </a:r>
                      <a:endParaRPr sz="1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36200">
                <a:tc>
                  <a:txBody>
                    <a:bodyPr/>
                    <a:lstStyle/>
                    <a:p>
                      <a:pPr indent="0" lvl="0" marL="0" rtl="0" algn="l">
                        <a:spcBef>
                          <a:spcPts val="0"/>
                        </a:spcBef>
                        <a:spcAft>
                          <a:spcPts val="0"/>
                        </a:spcAft>
                        <a:buNone/>
                      </a:pPr>
                      <a:r>
                        <a:rPr lang="en-US" sz="1300"/>
                        <a:t>Adil</a:t>
                      </a:r>
                      <a:endParaRPr sz="1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just">
                        <a:spcBef>
                          <a:spcPts val="0"/>
                        </a:spcBef>
                        <a:spcAft>
                          <a:spcPts val="0"/>
                        </a:spcAft>
                        <a:buClr>
                          <a:schemeClr val="dk1"/>
                        </a:buClr>
                        <a:buSzPts val="1100"/>
                        <a:buFont typeface="Arial"/>
                        <a:buNone/>
                      </a:pPr>
                      <a:r>
                        <a:rPr lang="en-US" sz="1300">
                          <a:solidFill>
                            <a:schemeClr val="dk1"/>
                          </a:solidFill>
                        </a:rPr>
                        <a:t>Research on  RGB to Hyperspectral Imaging conversion +Modelling of RGB to Hyperspectral architecture.</a:t>
                      </a:r>
                      <a:endParaRPr sz="1300">
                        <a:solidFill>
                          <a:schemeClr val="dk2"/>
                        </a:solidFill>
                      </a:endParaRPr>
                    </a:p>
                    <a:p>
                      <a:pPr indent="0" lvl="0" marL="0" rtl="0" algn="l">
                        <a:spcBef>
                          <a:spcPts val="0"/>
                        </a:spcBef>
                        <a:spcAft>
                          <a:spcPts val="0"/>
                        </a:spcAft>
                        <a:buNone/>
                      </a:pPr>
                      <a:r>
                        <a:t/>
                      </a:r>
                      <a:endParaRPr sz="1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98300">
                <a:tc>
                  <a:txBody>
                    <a:bodyPr/>
                    <a:lstStyle/>
                    <a:p>
                      <a:pPr indent="0" lvl="0" marL="0" rtl="0" algn="l">
                        <a:spcBef>
                          <a:spcPts val="0"/>
                        </a:spcBef>
                        <a:spcAft>
                          <a:spcPts val="0"/>
                        </a:spcAft>
                        <a:buNone/>
                      </a:pPr>
                      <a:r>
                        <a:rPr lang="en-US" sz="1300"/>
                        <a:t>Harshvardhan</a:t>
                      </a:r>
                      <a:endParaRPr sz="1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just">
                        <a:spcBef>
                          <a:spcPts val="0"/>
                        </a:spcBef>
                        <a:spcAft>
                          <a:spcPts val="0"/>
                        </a:spcAft>
                        <a:buClr>
                          <a:schemeClr val="dk1"/>
                        </a:buClr>
                        <a:buSzPts val="1100"/>
                        <a:buFont typeface="Arial"/>
                        <a:buNone/>
                      </a:pPr>
                      <a:r>
                        <a:rPr lang="en-US" sz="1300">
                          <a:solidFill>
                            <a:schemeClr val="dk1"/>
                          </a:solidFill>
                        </a:rPr>
                        <a:t>Literature Survey + Problem Statement Analysis+ Object Detection implementation + Low SNR Data set modelling.</a:t>
                      </a:r>
                      <a:endParaRPr sz="1300">
                        <a:solidFill>
                          <a:schemeClr val="dk2"/>
                        </a:solidFill>
                      </a:endParaRPr>
                    </a:p>
                    <a:p>
                      <a:pPr indent="0" lvl="0" marL="0" rtl="0" algn="l">
                        <a:spcBef>
                          <a:spcPts val="0"/>
                        </a:spcBef>
                        <a:spcAft>
                          <a:spcPts val="0"/>
                        </a:spcAft>
                        <a:buNone/>
                      </a:pPr>
                      <a:r>
                        <a:t/>
                      </a:r>
                      <a:endParaRPr sz="13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67" name="Shape 167"/>
        <p:cNvGrpSpPr/>
        <p:nvPr/>
      </p:nvGrpSpPr>
      <p:grpSpPr>
        <a:xfrm>
          <a:off x="0" y="0"/>
          <a:ext cx="0" cy="0"/>
          <a:chOff x="0" y="0"/>
          <a:chExt cx="0" cy="0"/>
        </a:xfrm>
      </p:grpSpPr>
      <p:sp>
        <p:nvSpPr>
          <p:cNvPr id="168" name="Google Shape;168;p1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US" sz="4700"/>
              <a:t>Thank You</a:t>
            </a:r>
            <a:endParaRPr b="1" sz="4700"/>
          </a:p>
        </p:txBody>
      </p:sp>
      <p:sp>
        <p:nvSpPr>
          <p:cNvPr id="169" name="Google Shape;16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73" name="Shape 173"/>
        <p:cNvGrpSpPr/>
        <p:nvPr/>
      </p:nvGrpSpPr>
      <p:grpSpPr>
        <a:xfrm>
          <a:off x="0" y="0"/>
          <a:ext cx="0" cy="0"/>
          <a:chOff x="0" y="0"/>
          <a:chExt cx="0" cy="0"/>
        </a:xfrm>
      </p:grpSpPr>
      <p:sp>
        <p:nvSpPr>
          <p:cNvPr id="174" name="Google Shape;174;g31a38de324f_0_1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t/>
            </a:r>
            <a:endParaRPr/>
          </a:p>
        </p:txBody>
      </p:sp>
      <p:sp>
        <p:nvSpPr>
          <p:cNvPr id="175" name="Google Shape;175;g31a38de324f_0_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79" name="Shape 179"/>
        <p:cNvGrpSpPr/>
        <p:nvPr/>
      </p:nvGrpSpPr>
      <p:grpSpPr>
        <a:xfrm>
          <a:off x="0" y="0"/>
          <a:ext cx="0" cy="0"/>
          <a:chOff x="0" y="0"/>
          <a:chExt cx="0" cy="0"/>
        </a:xfrm>
      </p:grpSpPr>
      <p:sp>
        <p:nvSpPr>
          <p:cNvPr id="180" name="Google Shape;180;g31a38de324f_0_2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t/>
            </a:r>
            <a:endParaRPr/>
          </a:p>
        </p:txBody>
      </p:sp>
      <p:sp>
        <p:nvSpPr>
          <p:cNvPr id="181" name="Google Shape;181;g31a38de324f_0_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85" name="Shape 185"/>
        <p:cNvGrpSpPr/>
        <p:nvPr/>
      </p:nvGrpSpPr>
      <p:grpSpPr>
        <a:xfrm>
          <a:off x="0" y="0"/>
          <a:ext cx="0" cy="0"/>
          <a:chOff x="0" y="0"/>
          <a:chExt cx="0" cy="0"/>
        </a:xfrm>
      </p:grpSpPr>
      <p:sp>
        <p:nvSpPr>
          <p:cNvPr id="186" name="Google Shape;186;g31a38de324f_0_2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t/>
            </a:r>
            <a:endParaRPr/>
          </a:p>
        </p:txBody>
      </p:sp>
      <p:sp>
        <p:nvSpPr>
          <p:cNvPr id="187" name="Google Shape;187;g31a38de324f_0_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91" name="Shape 191"/>
        <p:cNvGrpSpPr/>
        <p:nvPr/>
      </p:nvGrpSpPr>
      <p:grpSpPr>
        <a:xfrm>
          <a:off x="0" y="0"/>
          <a:ext cx="0" cy="0"/>
          <a:chOff x="0" y="0"/>
          <a:chExt cx="0" cy="0"/>
        </a:xfrm>
      </p:grpSpPr>
      <p:sp>
        <p:nvSpPr>
          <p:cNvPr id="192" name="Google Shape;192;p13"/>
          <p:cNvSpPr txBox="1"/>
          <p:nvPr>
            <p:ph type="title"/>
          </p:nvPr>
        </p:nvSpPr>
        <p:spPr>
          <a:xfrm>
            <a:off x="1112873" y="86523"/>
            <a:ext cx="5211753" cy="8418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lang="en-US"/>
              <a:t>BackUp</a:t>
            </a:r>
            <a:endParaRPr/>
          </a:p>
        </p:txBody>
      </p:sp>
      <p:sp>
        <p:nvSpPr>
          <p:cNvPr id="193" name="Google Shape;19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sp>
        <p:nvSpPr>
          <p:cNvPr id="194" name="Google Shape;194;p13"/>
          <p:cNvSpPr txBox="1"/>
          <p:nvPr/>
        </p:nvSpPr>
        <p:spPr>
          <a:xfrm>
            <a:off x="381026" y="839065"/>
            <a:ext cx="5943600" cy="707886"/>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800"/>
              <a:buFont typeface="Arial"/>
              <a:buAutoNum type="arabicPeriod"/>
            </a:pPr>
            <a:r>
              <a:rPr b="0" i="0" lang="en-US" sz="800" u="none" cap="none" strike="noStrike">
                <a:solidFill>
                  <a:srgbClr val="2E2F30"/>
                </a:solidFill>
                <a:latin typeface="Inter"/>
                <a:ea typeface="Inter"/>
                <a:cs typeface="Inter"/>
                <a:sym typeface="Inter"/>
              </a:rPr>
              <a:t>The HSI color space is believed to be </a:t>
            </a:r>
            <a:r>
              <a:rPr b="1" i="0" lang="en-US" sz="800" u="none" cap="none" strike="noStrike">
                <a:solidFill>
                  <a:srgbClr val="2E2F30"/>
                </a:solidFill>
                <a:latin typeface="Inter"/>
                <a:ea typeface="Inter"/>
                <a:cs typeface="Inter"/>
                <a:sym typeface="Inter"/>
              </a:rPr>
              <a:t>less sensitive to illumination changes</a:t>
            </a:r>
            <a:r>
              <a:rPr b="0" i="0" lang="en-US" sz="800" u="none" cap="none" strike="noStrike">
                <a:solidFill>
                  <a:srgbClr val="2E2F30"/>
                </a:solidFill>
                <a:latin typeface="Inter"/>
                <a:ea typeface="Inter"/>
                <a:cs typeface="Inter"/>
                <a:sym typeface="Inter"/>
              </a:rPr>
              <a:t> compared to the RGB color space. This is because the Hue and Saturation components are more robust to changes in lighting conditions, while the Intensity component captures the brightness information. As a result, HSI-based algorithms are expected to provide better results in tasks like color segmentation and object detection, as they can better compensate for varying illumination levels. This makes the HSI color space more suitable for applications like road sign detection, where the goal is to identify objects under different lighting conditions.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98" name="Shape 198"/>
        <p:cNvGrpSpPr/>
        <p:nvPr/>
      </p:nvGrpSpPr>
      <p:grpSpPr>
        <a:xfrm>
          <a:off x="0" y="0"/>
          <a:ext cx="0" cy="0"/>
          <a:chOff x="0" y="0"/>
          <a:chExt cx="0" cy="0"/>
        </a:xfrm>
      </p:grpSpPr>
      <p:sp>
        <p:nvSpPr>
          <p:cNvPr id="199" name="Google Shape;199;p5"/>
          <p:cNvSpPr txBox="1"/>
          <p:nvPr>
            <p:ph idx="1" type="body"/>
          </p:nvPr>
        </p:nvSpPr>
        <p:spPr>
          <a:xfrm>
            <a:off x="239486" y="362857"/>
            <a:ext cx="8768606" cy="4519386"/>
          </a:xfrm>
          <a:prstGeom prst="rect">
            <a:avLst/>
          </a:prstGeom>
          <a:noFill/>
          <a:ln>
            <a:noFill/>
          </a:ln>
        </p:spPr>
        <p:txBody>
          <a:bodyPr anchorCtr="0" anchor="t" bIns="91425" lIns="91425" spcFirstLastPara="1" rIns="91425" wrap="square" tIns="91425">
            <a:normAutofit/>
          </a:bodyPr>
          <a:lstStyle/>
          <a:p>
            <a:pPr indent="0" lvl="0" marL="114300" rtl="0" algn="l">
              <a:lnSpc>
                <a:spcPct val="115000"/>
              </a:lnSpc>
              <a:spcBef>
                <a:spcPts val="0"/>
              </a:spcBef>
              <a:spcAft>
                <a:spcPts val="0"/>
              </a:spcAft>
              <a:buSzPts val="1800"/>
              <a:buNone/>
            </a:pPr>
            <a:r>
              <a:rPr lang="en-US"/>
              <a:t>1</a:t>
            </a:r>
            <a:endParaRPr/>
          </a:p>
        </p:txBody>
      </p:sp>
      <p:pic>
        <p:nvPicPr>
          <p:cNvPr id="200" name="Google Shape;200;p5"/>
          <p:cNvPicPr preferRelativeResize="0"/>
          <p:nvPr/>
        </p:nvPicPr>
        <p:blipFill rotWithShape="1">
          <a:blip r:embed="rId3">
            <a:alphaModFix/>
          </a:blip>
          <a:srcRect b="0" l="0" r="0" t="0"/>
          <a:stretch/>
        </p:blipFill>
        <p:spPr>
          <a:xfrm>
            <a:off x="239486" y="1066633"/>
            <a:ext cx="3040970" cy="656029"/>
          </a:xfrm>
          <a:prstGeom prst="rect">
            <a:avLst/>
          </a:prstGeom>
          <a:noFill/>
          <a:ln>
            <a:noFill/>
          </a:ln>
        </p:spPr>
      </p:pic>
      <p:sp>
        <p:nvSpPr>
          <p:cNvPr id="201" name="Google Shape;201;p5"/>
          <p:cNvSpPr txBox="1"/>
          <p:nvPr/>
        </p:nvSpPr>
        <p:spPr>
          <a:xfrm>
            <a:off x="402771" y="743278"/>
            <a:ext cx="4978400" cy="25391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50"/>
              <a:buFont typeface="Arial"/>
              <a:buNone/>
            </a:pPr>
            <a:r>
              <a:rPr b="0" i="0" lang="en-US" sz="1050" u="none" cap="none" strike="noStrike">
                <a:solidFill>
                  <a:srgbClr val="2E2F30"/>
                </a:solidFill>
                <a:latin typeface="Arial"/>
                <a:ea typeface="Arial"/>
                <a:cs typeface="Arial"/>
                <a:sym typeface="Arial"/>
              </a:rPr>
              <a:t>Three-Dimensional Temperature Gradient</a:t>
            </a:r>
            <a:endParaRPr b="0" i="0" sz="1400" u="none" cap="none" strike="noStrike">
              <a:solidFill>
                <a:srgbClr val="000000"/>
              </a:solidFill>
              <a:latin typeface="Arial"/>
              <a:ea typeface="Arial"/>
              <a:cs typeface="Arial"/>
              <a:sym typeface="Arial"/>
            </a:endParaRPr>
          </a:p>
        </p:txBody>
      </p:sp>
      <p:sp>
        <p:nvSpPr>
          <p:cNvPr id="202" name="Google Shape;202;p5"/>
          <p:cNvSpPr txBox="1"/>
          <p:nvPr/>
        </p:nvSpPr>
        <p:spPr>
          <a:xfrm>
            <a:off x="551213" y="1978934"/>
            <a:ext cx="5304971" cy="472437"/>
          </a:xfrm>
          <a:prstGeom prst="rect">
            <a:avLst/>
          </a:prstGeom>
          <a:blipFill rotWithShape="1">
            <a:blip r:embed="rId4">
              <a:alphaModFix/>
            </a:blip>
            <a:stretch>
              <a:fillRect b="0" l="-687" r="0" t="-1297"/>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03" name="Google Shape;203;p5"/>
          <p:cNvSpPr txBox="1"/>
          <p:nvPr/>
        </p:nvSpPr>
        <p:spPr>
          <a:xfrm>
            <a:off x="239486" y="2842437"/>
            <a:ext cx="8521742" cy="217604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50"/>
              <a:buFont typeface="Arial"/>
              <a:buNone/>
            </a:pPr>
            <a:r>
              <a:t/>
            </a:r>
            <a:endParaRPr b="0" i="0" sz="1050" u="none" cap="none" strike="noStrike">
              <a:solidFill>
                <a:srgbClr val="2E2F3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50"/>
              <a:buFont typeface="Arial"/>
              <a:buNone/>
            </a:pPr>
            <a:r>
              <a:rPr b="1" i="0" lang="en-US" sz="1050" u="sng" cap="none" strike="noStrike">
                <a:solidFill>
                  <a:srgbClr val="2E2F30"/>
                </a:solidFill>
                <a:latin typeface="Arial"/>
                <a:ea typeface="Arial"/>
                <a:cs typeface="Arial"/>
                <a:sym typeface="Arial"/>
              </a:rPr>
              <a:t>Assumptions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50"/>
              <a:buFont typeface="Arial"/>
              <a:buNone/>
            </a:pPr>
            <a:r>
              <a:t/>
            </a:r>
            <a:endParaRPr b="0" i="0" sz="1050" u="none" cap="none" strike="noStrike">
              <a:solidFill>
                <a:srgbClr val="2E2F3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050"/>
              <a:buFont typeface="Arial"/>
              <a:buNone/>
            </a:pPr>
            <a:r>
              <a:rPr b="0" i="0" lang="en-US" sz="1050" u="none" cap="none" strike="noStrike">
                <a:solidFill>
                  <a:srgbClr val="2E2F30"/>
                </a:solidFill>
                <a:latin typeface="Arial"/>
                <a:ea typeface="Arial"/>
                <a:cs typeface="Arial"/>
                <a:sym typeface="Arial"/>
              </a:rPr>
              <a:t>Converting from RGB to HSI involves nonlinear calculations, including trigonometric operations for Hue and conditional logic for Saturation, which requires complex hardwares. We took assumption on our dataset as HSI images were not available, so we converted our RGB images to HSI using Geometrical Approach and approximated to our best conversion </a:t>
            </a:r>
            <a:r>
              <a:rPr b="0" i="0" lang="en-US"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800"/>
              <a:buFont typeface="Arial"/>
              <a:buNone/>
            </a:pPr>
            <a:r>
              <a:rPr b="0" i="0" lang="en-US" sz="800" u="sng" cap="none" strike="noStrike">
                <a:solidFill>
                  <a:srgbClr val="00B0F0"/>
                </a:solidFill>
                <a:latin typeface="Arial"/>
                <a:ea typeface="Arial"/>
                <a:cs typeface="Arial"/>
                <a:sym typeface="Arial"/>
                <a:hlinkClick r:id="rId5">
                  <a:extLst>
                    <a:ext uri="{A12FA001-AC4F-418D-AE19-62706E023703}">
                      <ahyp:hlinkClr val="tx"/>
                    </a:ext>
                  </a:extLst>
                </a:hlinkClick>
              </a:rPr>
              <a:t>C:\Users\H479927\OneDrive - Honeywell\pattern recognition books and notes\DeepLearning_EE6380\CAT Paper\RGB_to_HSI.pdf</a:t>
            </a:r>
            <a:endParaRPr b="0" i="0" sz="800" u="none" cap="none" strike="noStrike">
              <a:solidFill>
                <a:srgbClr val="00B0F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2" name="Shape 62"/>
        <p:cNvGrpSpPr/>
        <p:nvPr/>
      </p:nvGrpSpPr>
      <p:grpSpPr>
        <a:xfrm>
          <a:off x="0" y="0"/>
          <a:ext cx="0" cy="0"/>
          <a:chOff x="0" y="0"/>
          <a:chExt cx="0" cy="0"/>
        </a:xfrm>
      </p:grpSpPr>
      <p:sp>
        <p:nvSpPr>
          <p:cNvPr id="63" name="Google Shape;63;p1"/>
          <p:cNvSpPr txBox="1"/>
          <p:nvPr>
            <p:ph type="title"/>
          </p:nvPr>
        </p:nvSpPr>
        <p:spPr>
          <a:xfrm>
            <a:off x="0" y="0"/>
            <a:ext cx="8520600" cy="654695"/>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sz="3040"/>
              <a:t>Introduction (1 / 2)</a:t>
            </a:r>
            <a:endParaRPr sz="3040"/>
          </a:p>
        </p:txBody>
      </p:sp>
      <p:sp>
        <p:nvSpPr>
          <p:cNvPr id="64" name="Google Shape;64;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sp>
        <p:nvSpPr>
          <p:cNvPr id="65" name="Google Shape;65;p1"/>
          <p:cNvSpPr txBox="1"/>
          <p:nvPr/>
        </p:nvSpPr>
        <p:spPr>
          <a:xfrm>
            <a:off x="580750" y="864925"/>
            <a:ext cx="4523100" cy="4294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Clr>
                <a:srgbClr val="000000"/>
              </a:buClr>
              <a:buSzPts val="1100"/>
              <a:buFont typeface="Arial"/>
              <a:buNone/>
            </a:pPr>
            <a:r>
              <a:rPr b="1" i="0" lang="en-US" sz="1100" u="none" cap="none" strike="noStrike">
                <a:solidFill>
                  <a:srgbClr val="2E2F30"/>
                </a:solidFill>
                <a:latin typeface="Arial"/>
                <a:ea typeface="Arial"/>
                <a:cs typeface="Arial"/>
                <a:sym typeface="Arial"/>
              </a:rPr>
              <a:t>Radar (Radio Detection and Ranging) in aircraft:</a:t>
            </a:r>
            <a:endParaRPr b="1" i="0" sz="1100" u="none" cap="none" strike="noStrike">
              <a:solidFill>
                <a:srgbClr val="2E2F30"/>
              </a:solidFill>
              <a:latin typeface="Arial"/>
              <a:ea typeface="Arial"/>
              <a:cs typeface="Arial"/>
              <a:sym typeface="Arial"/>
            </a:endParaRPr>
          </a:p>
          <a:p>
            <a:pPr indent="0" lvl="0" marL="0" marR="0" rtl="0" algn="just">
              <a:lnSpc>
                <a:spcPct val="150000"/>
              </a:lnSpc>
              <a:spcBef>
                <a:spcPts val="0"/>
              </a:spcBef>
              <a:spcAft>
                <a:spcPts val="0"/>
              </a:spcAft>
              <a:buClr>
                <a:srgbClr val="000000"/>
              </a:buClr>
              <a:buSzPts val="1100"/>
              <a:buFont typeface="Arial"/>
              <a:buNone/>
            </a:pPr>
            <a:r>
              <a:t/>
            </a:r>
            <a:endParaRPr b="1" i="0" sz="1100" u="none" cap="none" strike="noStrike">
              <a:solidFill>
                <a:srgbClr val="2E2F30"/>
              </a:solidFill>
              <a:latin typeface="Arial"/>
              <a:ea typeface="Arial"/>
              <a:cs typeface="Arial"/>
              <a:sym typeface="Arial"/>
            </a:endParaRPr>
          </a:p>
          <a:p>
            <a:pPr indent="-342900" lvl="0" marL="342900" marR="0" rtl="0" algn="just">
              <a:lnSpc>
                <a:spcPct val="150000"/>
              </a:lnSpc>
              <a:spcBef>
                <a:spcPts val="0"/>
              </a:spcBef>
              <a:spcAft>
                <a:spcPts val="0"/>
              </a:spcAft>
              <a:buClr>
                <a:srgbClr val="000000"/>
              </a:buClr>
              <a:buSzPts val="1100"/>
              <a:buFont typeface="Arial"/>
              <a:buChar char="●"/>
            </a:pPr>
            <a:r>
              <a:rPr b="0" i="0" lang="en-US" sz="1100" u="none" cap="none" strike="noStrike">
                <a:solidFill>
                  <a:srgbClr val="2E2F30"/>
                </a:solidFill>
                <a:latin typeface="Arial"/>
                <a:ea typeface="Arial"/>
                <a:cs typeface="Arial"/>
                <a:sym typeface="Arial"/>
              </a:rPr>
              <a:t>Used in Navigation, weather monitoring, air traffic control, and collision avoidance</a:t>
            </a:r>
            <a:r>
              <a:rPr b="1" i="0" lang="en-US" sz="1100" u="none" cap="none" strike="noStrike">
                <a:solidFill>
                  <a:srgbClr val="2E2F30"/>
                </a:solidFill>
                <a:latin typeface="Arial"/>
                <a:ea typeface="Arial"/>
                <a:cs typeface="Arial"/>
                <a:sym typeface="Arial"/>
              </a:rPr>
              <a:t>.</a:t>
            </a:r>
            <a:endParaRPr b="1" i="0" sz="1100" u="none" cap="none" strike="noStrike">
              <a:solidFill>
                <a:srgbClr val="2E2F30"/>
              </a:solidFill>
              <a:latin typeface="Arial"/>
              <a:ea typeface="Arial"/>
              <a:cs typeface="Arial"/>
              <a:sym typeface="Arial"/>
            </a:endParaRPr>
          </a:p>
          <a:p>
            <a:pPr indent="-342900" lvl="0" marL="342900" marR="0" rtl="0" algn="just">
              <a:lnSpc>
                <a:spcPct val="150000"/>
              </a:lnSpc>
              <a:spcBef>
                <a:spcPts val="0"/>
              </a:spcBef>
              <a:spcAft>
                <a:spcPts val="0"/>
              </a:spcAft>
              <a:buClr>
                <a:srgbClr val="000000"/>
              </a:buClr>
              <a:buSzPts val="1100"/>
              <a:buFont typeface="Arial"/>
              <a:buChar char="●"/>
            </a:pPr>
            <a:r>
              <a:rPr b="0" i="0" lang="en-US" sz="1100" u="none" cap="none" strike="noStrike">
                <a:solidFill>
                  <a:schemeClr val="dk1"/>
                </a:solidFill>
                <a:latin typeface="Arial"/>
                <a:ea typeface="Arial"/>
                <a:cs typeface="Arial"/>
                <a:sym typeface="Arial"/>
              </a:rPr>
              <a:t>Designed to detect </a:t>
            </a:r>
            <a:r>
              <a:rPr b="1" i="0" lang="en-US" sz="1100" u="none" cap="none" strike="noStrike">
                <a:solidFill>
                  <a:schemeClr val="dk1"/>
                </a:solidFill>
                <a:latin typeface="Arial"/>
                <a:ea typeface="Arial"/>
                <a:cs typeface="Arial"/>
                <a:sym typeface="Arial"/>
              </a:rPr>
              <a:t>non-precipitating clouds</a:t>
            </a:r>
            <a:r>
              <a:rPr b="0" i="0" lang="en-US" sz="1100" u="none" cap="none" strike="noStrike">
                <a:solidFill>
                  <a:schemeClr val="dk1"/>
                </a:solidFill>
                <a:latin typeface="Arial"/>
                <a:ea typeface="Arial"/>
                <a:cs typeface="Arial"/>
                <a:sym typeface="Arial"/>
              </a:rPr>
              <a:t> (clouds without significant water droplets or ice particles).</a:t>
            </a:r>
            <a:endParaRPr b="0" i="0" sz="1100" u="none" cap="none" strike="noStrike">
              <a:solidFill>
                <a:schemeClr val="dk1"/>
              </a:solidFill>
              <a:latin typeface="Arial"/>
              <a:ea typeface="Arial"/>
              <a:cs typeface="Arial"/>
              <a:sym typeface="Arial"/>
            </a:endParaRPr>
          </a:p>
          <a:p>
            <a:pPr indent="0" lvl="0" marL="457200" marR="0" rtl="0" algn="just">
              <a:lnSpc>
                <a:spcPct val="150000"/>
              </a:lnSpc>
              <a:spcBef>
                <a:spcPts val="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just">
              <a:lnSpc>
                <a:spcPct val="150000"/>
              </a:lnSpc>
              <a:spcBef>
                <a:spcPts val="0"/>
              </a:spcBef>
              <a:spcAft>
                <a:spcPts val="0"/>
              </a:spcAft>
              <a:buClr>
                <a:srgbClr val="000000"/>
              </a:buClr>
              <a:buSzPts val="1100"/>
              <a:buFont typeface="Arial"/>
              <a:buNone/>
            </a:pPr>
            <a:r>
              <a:rPr b="1" i="0" lang="en-US" sz="1100" u="none" cap="none" strike="noStrike">
                <a:solidFill>
                  <a:srgbClr val="2E2F30"/>
                </a:solidFill>
                <a:latin typeface="Arial"/>
                <a:ea typeface="Arial"/>
                <a:cs typeface="Arial"/>
                <a:sym typeface="Arial"/>
              </a:rPr>
              <a:t>Clear Air Turbulence (CAT) :</a:t>
            </a:r>
            <a:endParaRPr b="1" i="0" sz="1100" u="none" cap="none" strike="noStrike">
              <a:solidFill>
                <a:srgbClr val="2E2F30"/>
              </a:solidFill>
              <a:latin typeface="Arial"/>
              <a:ea typeface="Arial"/>
              <a:cs typeface="Arial"/>
              <a:sym typeface="Arial"/>
            </a:endParaRPr>
          </a:p>
          <a:p>
            <a:pPr indent="-342900" lvl="0" marL="342900" marR="0" rtl="0" algn="just">
              <a:lnSpc>
                <a:spcPct val="150000"/>
              </a:lnSpc>
              <a:spcBef>
                <a:spcPts val="0"/>
              </a:spcBef>
              <a:spcAft>
                <a:spcPts val="0"/>
              </a:spcAft>
              <a:buClr>
                <a:srgbClr val="000000"/>
              </a:buClr>
              <a:buSzPts val="1100"/>
              <a:buFont typeface="Arial"/>
              <a:buChar char="●"/>
            </a:pPr>
            <a:r>
              <a:rPr b="0" i="0" lang="en-US" sz="1100" u="none" cap="none" strike="noStrike">
                <a:solidFill>
                  <a:srgbClr val="2E2F30"/>
                </a:solidFill>
                <a:latin typeface="Arial"/>
                <a:ea typeface="Arial"/>
                <a:cs typeface="Arial"/>
                <a:sym typeface="Arial"/>
              </a:rPr>
              <a:t>It consists of sudden swirls of air that can occur around aircraft flying at high speeds, often going unnoticed by weather radar systems.</a:t>
            </a:r>
            <a:endParaRPr b="0" i="0" sz="1100" u="none" cap="none" strike="noStrike">
              <a:solidFill>
                <a:srgbClr val="2E2F30"/>
              </a:solidFill>
              <a:latin typeface="Arial"/>
              <a:ea typeface="Arial"/>
              <a:cs typeface="Arial"/>
              <a:sym typeface="Arial"/>
            </a:endParaRPr>
          </a:p>
          <a:p>
            <a:pPr indent="-342900" lvl="0" marL="342900" marR="0" rtl="0" algn="just">
              <a:lnSpc>
                <a:spcPct val="150000"/>
              </a:lnSpc>
              <a:spcBef>
                <a:spcPts val="0"/>
              </a:spcBef>
              <a:spcAft>
                <a:spcPts val="0"/>
              </a:spcAft>
              <a:buClr>
                <a:srgbClr val="000000"/>
              </a:buClr>
              <a:buSzPts val="1100"/>
              <a:buFont typeface="Arial"/>
              <a:buChar char="●"/>
            </a:pPr>
            <a:r>
              <a:rPr b="0" i="0" lang="en-US" sz="1100" u="none" cap="none" strike="noStrike">
                <a:solidFill>
                  <a:srgbClr val="2E2F30"/>
                </a:solidFill>
                <a:latin typeface="Arial"/>
                <a:ea typeface="Arial"/>
                <a:cs typeface="Arial"/>
                <a:sym typeface="Arial"/>
              </a:rPr>
              <a:t>CAT arises from interactions between air masses with different velocities, pressures, or temperatures, particularly near irregular terrains or above cumulonimbus clouds.</a:t>
            </a:r>
            <a:endParaRPr b="0" i="0" sz="1100" u="none" cap="none" strike="noStrike">
              <a:solidFill>
                <a:srgbClr val="2E2F30"/>
              </a:solidFill>
              <a:latin typeface="Arial"/>
              <a:ea typeface="Arial"/>
              <a:cs typeface="Arial"/>
              <a:sym typeface="Arial"/>
            </a:endParaRPr>
          </a:p>
          <a:p>
            <a:pPr indent="-342900" lvl="0" marL="342900" marR="0" rtl="0" algn="just">
              <a:lnSpc>
                <a:spcPct val="150000"/>
              </a:lnSpc>
              <a:spcBef>
                <a:spcPts val="0"/>
              </a:spcBef>
              <a:spcAft>
                <a:spcPts val="0"/>
              </a:spcAft>
              <a:buClr>
                <a:srgbClr val="2E2F30"/>
              </a:buClr>
              <a:buSzPts val="1100"/>
              <a:buFont typeface="Arial"/>
              <a:buChar char="●"/>
            </a:pPr>
            <a:r>
              <a:rPr b="0" i="0" lang="en-US" sz="1100" u="none" cap="none" strike="noStrike">
                <a:solidFill>
                  <a:srgbClr val="2E2F30"/>
                </a:solidFill>
                <a:latin typeface="Arial"/>
                <a:ea typeface="Arial"/>
                <a:cs typeface="Arial"/>
                <a:sym typeface="Arial"/>
              </a:rPr>
              <a:t>Unpredictable  nature and difficulty in detection by conventional weather radar systems</a:t>
            </a:r>
            <a:endParaRPr b="0" i="0" sz="1100" u="none" cap="none" strike="noStrike">
              <a:solidFill>
                <a:schemeClr val="dk1"/>
              </a:solidFill>
              <a:latin typeface="Arial"/>
              <a:ea typeface="Arial"/>
              <a:cs typeface="Arial"/>
              <a:sym typeface="Arial"/>
            </a:endParaRPr>
          </a:p>
          <a:p>
            <a:pPr indent="-285750" lvl="0" marL="34290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pic>
        <p:nvPicPr>
          <p:cNvPr id="66" name="Google Shape;66;p1"/>
          <p:cNvPicPr preferRelativeResize="0"/>
          <p:nvPr/>
        </p:nvPicPr>
        <p:blipFill rotWithShape="1">
          <a:blip r:embed="rId3">
            <a:alphaModFix/>
          </a:blip>
          <a:srcRect b="0" l="0" r="0" t="0"/>
          <a:stretch/>
        </p:blipFill>
        <p:spPr>
          <a:xfrm>
            <a:off x="5234450" y="1278500"/>
            <a:ext cx="3608151" cy="2760925"/>
          </a:xfrm>
          <a:prstGeom prst="rect">
            <a:avLst/>
          </a:prstGeom>
          <a:noFill/>
          <a:ln>
            <a:noFill/>
          </a:ln>
        </p:spPr>
      </p:pic>
      <p:sp>
        <p:nvSpPr>
          <p:cNvPr id="67" name="Google Shape;67;p1"/>
          <p:cNvSpPr txBox="1"/>
          <p:nvPr/>
        </p:nvSpPr>
        <p:spPr>
          <a:xfrm>
            <a:off x="5579551" y="4312666"/>
            <a:ext cx="3167400" cy="493500"/>
          </a:xfrm>
          <a:prstGeom prst="rect">
            <a:avLst/>
          </a:prstGeom>
          <a:noFill/>
          <a:ln>
            <a:noFill/>
          </a:ln>
        </p:spPr>
        <p:txBody>
          <a:bodyPr anchorCtr="0" anchor="t" bIns="91425" lIns="91425" spcFirstLastPara="1" rIns="91425" wrap="square" tIns="91425">
            <a:spAutoFit/>
          </a:bodyPr>
          <a:lstStyle/>
          <a:p>
            <a:pPr indent="0" lvl="0" marL="0" marR="0" rtl="0" algn="l">
              <a:lnSpc>
                <a:spcPct val="7840"/>
              </a:lnSpc>
              <a:spcBef>
                <a:spcPts val="1200"/>
              </a:spcBef>
              <a:spcAft>
                <a:spcPts val="0"/>
              </a:spcAft>
              <a:buClr>
                <a:srgbClr val="000000"/>
              </a:buClr>
              <a:buSzPts val="1100"/>
              <a:buFont typeface="Arial"/>
              <a:buNone/>
            </a:pPr>
            <a:r>
              <a:rPr b="1" i="0" lang="en-US" sz="1100" u="none" cap="none" strike="noStrike">
                <a:solidFill>
                  <a:schemeClr val="dk1"/>
                </a:solidFill>
                <a:latin typeface="Arial"/>
                <a:ea typeface="Arial"/>
                <a:cs typeface="Arial"/>
                <a:sym typeface="Arial"/>
              </a:rPr>
              <a:t>Fig:1 </a:t>
            </a:r>
            <a:r>
              <a:rPr b="0" i="0" lang="en-US" sz="1100" u="none" cap="none" strike="noStrike">
                <a:solidFill>
                  <a:schemeClr val="dk1"/>
                </a:solidFill>
                <a:latin typeface="Arial"/>
                <a:ea typeface="Arial"/>
                <a:cs typeface="Arial"/>
                <a:sym typeface="Arial"/>
              </a:rPr>
              <a:t>Starting from left at mountain, </a:t>
            </a:r>
            <a:endParaRPr/>
          </a:p>
          <a:p>
            <a:pPr indent="0" lvl="0" marL="0" marR="0" rtl="0" algn="l">
              <a:lnSpc>
                <a:spcPct val="7840"/>
              </a:lnSpc>
              <a:spcBef>
                <a:spcPts val="2200"/>
              </a:spcBef>
              <a:spcAft>
                <a:spcPts val="1000"/>
              </a:spcAft>
              <a:buClr>
                <a:srgbClr val="000000"/>
              </a:buClr>
              <a:buSzPts val="1100"/>
              <a:buFont typeface="Arial"/>
              <a:buNone/>
            </a:pPr>
            <a:r>
              <a:rPr b="0" i="0" lang="en-US" sz="1100" u="none" cap="none" strike="noStrike">
                <a:solidFill>
                  <a:schemeClr val="dk1"/>
                </a:solidFill>
                <a:latin typeface="Arial"/>
                <a:ea typeface="Arial"/>
                <a:cs typeface="Arial"/>
                <a:sym typeface="Arial"/>
              </a:rPr>
              <a:t>smooth normal velocity  to random jerk</a:t>
            </a:r>
            <a:endParaRPr b="0" i="0" sz="1100" u="none" cap="none" strike="noStrike">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08" name="Shape 208"/>
        <p:cNvGrpSpPr/>
        <p:nvPr/>
      </p:nvGrpSpPr>
      <p:grpSpPr>
        <a:xfrm>
          <a:off x="0" y="0"/>
          <a:ext cx="0" cy="0"/>
          <a:chOff x="0" y="0"/>
          <a:chExt cx="0" cy="0"/>
        </a:xfrm>
      </p:grpSpPr>
      <p:sp>
        <p:nvSpPr>
          <p:cNvPr id="209" name="Google Shape;209;p4"/>
          <p:cNvSpPr txBox="1"/>
          <p:nvPr>
            <p:ph idx="1" type="body"/>
          </p:nvPr>
        </p:nvSpPr>
        <p:spPr>
          <a:xfrm>
            <a:off x="276447" y="425302"/>
            <a:ext cx="8555853" cy="4143573"/>
          </a:xfrm>
          <a:prstGeom prst="rect">
            <a:avLst/>
          </a:prstGeom>
          <a:blipFill rotWithShape="1">
            <a:blip r:embed="rId3">
              <a:alphaModFix/>
            </a:blip>
            <a:stretch>
              <a:fillRect b="0" l="0" r="0" t="0"/>
            </a:stretch>
          </a:blip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US"/>
              <a:t> </a:t>
            </a:r>
            <a:endParaRPr/>
          </a:p>
        </p:txBody>
      </p:sp>
      <p:pic>
        <p:nvPicPr>
          <p:cNvPr id="210" name="Google Shape;210;p4"/>
          <p:cNvPicPr preferRelativeResize="0"/>
          <p:nvPr/>
        </p:nvPicPr>
        <p:blipFill rotWithShape="1">
          <a:blip r:embed="rId4">
            <a:alphaModFix/>
          </a:blip>
          <a:srcRect b="0" l="0" r="0" t="0"/>
          <a:stretch/>
        </p:blipFill>
        <p:spPr>
          <a:xfrm>
            <a:off x="276447" y="1058478"/>
            <a:ext cx="2424224" cy="865238"/>
          </a:xfrm>
          <a:prstGeom prst="rect">
            <a:avLst/>
          </a:prstGeom>
          <a:noFill/>
          <a:ln>
            <a:noFill/>
          </a:ln>
        </p:spPr>
      </p:pic>
      <p:sp>
        <p:nvSpPr>
          <p:cNvPr id="211" name="Google Shape;211;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15" name="Shape 215"/>
        <p:cNvGrpSpPr/>
        <p:nvPr/>
      </p:nvGrpSpPr>
      <p:grpSpPr>
        <a:xfrm>
          <a:off x="0" y="0"/>
          <a:ext cx="0" cy="0"/>
          <a:chOff x="0" y="0"/>
          <a:chExt cx="0" cy="0"/>
        </a:xfrm>
      </p:grpSpPr>
      <p:sp>
        <p:nvSpPr>
          <p:cNvPr id="216" name="Google Shape;216;p17"/>
          <p:cNvSpPr txBox="1"/>
          <p:nvPr>
            <p:ph idx="1" type="body"/>
          </p:nvPr>
        </p:nvSpPr>
        <p:spPr>
          <a:xfrm>
            <a:off x="219075" y="376238"/>
            <a:ext cx="8613775" cy="4192587"/>
          </a:xfrm>
          <a:prstGeom prst="rect">
            <a:avLst/>
          </a:prstGeom>
          <a:noFill/>
          <a:ln>
            <a:noFill/>
          </a:ln>
        </p:spPr>
        <p:txBody>
          <a:bodyPr anchorCtr="0" anchor="t" bIns="91425" lIns="91425" spcFirstLastPara="1" rIns="91425" wrap="square" tIns="91425">
            <a:normAutofit fontScale="92500" lnSpcReduction="10000"/>
          </a:bodyPr>
          <a:lstStyle/>
          <a:p>
            <a:pPr indent="-346075" lvl="0" marL="457200" rtl="0" algn="l">
              <a:lnSpc>
                <a:spcPct val="115000"/>
              </a:lnSpc>
              <a:spcBef>
                <a:spcPts val="0"/>
              </a:spcBef>
              <a:spcAft>
                <a:spcPts val="0"/>
              </a:spcAft>
              <a:buSzPct val="111111"/>
              <a:buChar char="●"/>
            </a:pPr>
            <a:r>
              <a:rPr lang="en-US">
                <a:solidFill>
                  <a:srgbClr val="000000"/>
                </a:solidFill>
              </a:rPr>
              <a:t>The diagram illustrates:</a:t>
            </a:r>
            <a:endParaRPr/>
          </a:p>
          <a:p>
            <a:pPr indent="-228600" lvl="0" marL="457200" rtl="0" algn="l">
              <a:lnSpc>
                <a:spcPct val="115000"/>
              </a:lnSpc>
              <a:spcBef>
                <a:spcPts val="0"/>
              </a:spcBef>
              <a:spcAft>
                <a:spcPts val="0"/>
              </a:spcAft>
              <a:buSzPct val="111111"/>
              <a:buNone/>
            </a:pPr>
            <a:r>
              <a:t/>
            </a:r>
            <a:endParaRPr/>
          </a:p>
          <a:p>
            <a:pPr indent="-228600" lvl="0" marL="457200" rtl="0" algn="l">
              <a:lnSpc>
                <a:spcPct val="115000"/>
              </a:lnSpc>
              <a:spcBef>
                <a:spcPts val="0"/>
              </a:spcBef>
              <a:spcAft>
                <a:spcPts val="0"/>
              </a:spcAft>
              <a:buSzPct val="111111"/>
              <a:buNone/>
            </a:pPr>
            <a:r>
              <a:t/>
            </a:r>
            <a:endParaRPr/>
          </a:p>
          <a:p>
            <a:pPr indent="-228600" lvl="0" marL="457200" rtl="0" algn="l">
              <a:lnSpc>
                <a:spcPct val="115000"/>
              </a:lnSpc>
              <a:spcBef>
                <a:spcPts val="0"/>
              </a:spcBef>
              <a:spcAft>
                <a:spcPts val="0"/>
              </a:spcAft>
              <a:buSzPct val="111111"/>
              <a:buNone/>
            </a:pPr>
            <a:r>
              <a:t/>
            </a:r>
            <a:endParaRPr/>
          </a:p>
          <a:p>
            <a:pPr indent="-228600" lvl="0" marL="457200" rtl="0" algn="l">
              <a:lnSpc>
                <a:spcPct val="115000"/>
              </a:lnSpc>
              <a:spcBef>
                <a:spcPts val="0"/>
              </a:spcBef>
              <a:spcAft>
                <a:spcPts val="0"/>
              </a:spcAft>
              <a:buSzPct val="111111"/>
              <a:buNone/>
            </a:pPr>
            <a:r>
              <a:t/>
            </a:r>
            <a:endParaRPr/>
          </a:p>
          <a:p>
            <a:pPr indent="-228600" lvl="0" marL="457200" rtl="0" algn="l">
              <a:lnSpc>
                <a:spcPct val="115000"/>
              </a:lnSpc>
              <a:spcBef>
                <a:spcPts val="0"/>
              </a:spcBef>
              <a:spcAft>
                <a:spcPts val="0"/>
              </a:spcAft>
              <a:buSzPct val="111111"/>
              <a:buNone/>
            </a:pPr>
            <a:r>
              <a:t/>
            </a:r>
            <a:endParaRPr/>
          </a:p>
          <a:p>
            <a:pPr indent="-228600" lvl="0" marL="457200" rtl="0" algn="l">
              <a:lnSpc>
                <a:spcPct val="115000"/>
              </a:lnSpc>
              <a:spcBef>
                <a:spcPts val="0"/>
              </a:spcBef>
              <a:spcAft>
                <a:spcPts val="0"/>
              </a:spcAft>
              <a:buSzPct val="142857"/>
              <a:buNone/>
            </a:pPr>
            <a:r>
              <a:t/>
            </a:r>
            <a:endParaRPr sz="1400">
              <a:solidFill>
                <a:srgbClr val="000000"/>
              </a:solidFill>
            </a:endParaRPr>
          </a:p>
          <a:p>
            <a:pPr indent="-228600" lvl="0" marL="457200" rtl="0" algn="l">
              <a:lnSpc>
                <a:spcPct val="115000"/>
              </a:lnSpc>
              <a:spcBef>
                <a:spcPts val="0"/>
              </a:spcBef>
              <a:spcAft>
                <a:spcPts val="0"/>
              </a:spcAft>
              <a:buSzPct val="142857"/>
              <a:buNone/>
            </a:pPr>
            <a:r>
              <a:t/>
            </a:r>
            <a:endParaRPr sz="1400">
              <a:solidFill>
                <a:srgbClr val="000000"/>
              </a:solidFill>
            </a:endParaRPr>
          </a:p>
          <a:p>
            <a:pPr indent="-228600" lvl="0" marL="457200" rtl="0" algn="l">
              <a:lnSpc>
                <a:spcPct val="115000"/>
              </a:lnSpc>
              <a:spcBef>
                <a:spcPts val="0"/>
              </a:spcBef>
              <a:spcAft>
                <a:spcPts val="0"/>
              </a:spcAft>
              <a:buSzPct val="142857"/>
              <a:buNone/>
            </a:pPr>
            <a:r>
              <a:t/>
            </a:r>
            <a:endParaRPr sz="1400">
              <a:solidFill>
                <a:srgbClr val="000000"/>
              </a:solidFill>
            </a:endParaRPr>
          </a:p>
          <a:p>
            <a:pPr indent="-228600" lvl="0" marL="457200" rtl="0" algn="l">
              <a:lnSpc>
                <a:spcPct val="115000"/>
              </a:lnSpc>
              <a:spcBef>
                <a:spcPts val="0"/>
              </a:spcBef>
              <a:spcAft>
                <a:spcPts val="0"/>
              </a:spcAft>
              <a:buSzPct val="142857"/>
              <a:buNone/>
            </a:pPr>
            <a:r>
              <a:t/>
            </a:r>
            <a:endParaRPr sz="1400">
              <a:solidFill>
                <a:srgbClr val="000000"/>
              </a:solidFill>
            </a:endParaRPr>
          </a:p>
          <a:p>
            <a:pPr indent="-228600" lvl="0" marL="457200" rtl="0" algn="l">
              <a:lnSpc>
                <a:spcPct val="115000"/>
              </a:lnSpc>
              <a:spcBef>
                <a:spcPts val="0"/>
              </a:spcBef>
              <a:spcAft>
                <a:spcPts val="0"/>
              </a:spcAft>
              <a:buSzPct val="142857"/>
              <a:buNone/>
            </a:pPr>
            <a:r>
              <a:t/>
            </a:r>
            <a:endParaRPr sz="1400">
              <a:solidFill>
                <a:srgbClr val="000000"/>
              </a:solidFill>
            </a:endParaRPr>
          </a:p>
          <a:p>
            <a:pPr indent="-346075" lvl="0" marL="457200" rtl="0" algn="l">
              <a:lnSpc>
                <a:spcPct val="115000"/>
              </a:lnSpc>
              <a:spcBef>
                <a:spcPts val="0"/>
              </a:spcBef>
              <a:spcAft>
                <a:spcPts val="0"/>
              </a:spcAft>
              <a:buSzPct val="142857"/>
              <a:buChar char="●"/>
            </a:pPr>
            <a:r>
              <a:rPr lang="en-US" sz="1400">
                <a:solidFill>
                  <a:srgbClr val="000000"/>
                </a:solidFill>
              </a:rPr>
              <a:t>The vertical and horizontal structure of the polar jet stream in different configurations (troughs and ridges).</a:t>
            </a:r>
            <a:endParaRPr/>
          </a:p>
          <a:p>
            <a:pPr indent="-346075" lvl="0" marL="457200" rtl="0" algn="l">
              <a:lnSpc>
                <a:spcPct val="115000"/>
              </a:lnSpc>
              <a:spcBef>
                <a:spcPts val="0"/>
              </a:spcBef>
              <a:spcAft>
                <a:spcPts val="0"/>
              </a:spcAft>
              <a:buSzPct val="142857"/>
              <a:buChar char="●"/>
            </a:pPr>
            <a:r>
              <a:rPr lang="en-US" sz="1400">
                <a:solidFill>
                  <a:srgbClr val="000000"/>
                </a:solidFill>
              </a:rPr>
              <a:t>The typical regions where CAT is most likely to form, based on:</a:t>
            </a:r>
            <a:endParaRPr/>
          </a:p>
          <a:p>
            <a:pPr indent="-319968" lvl="1" marL="914400" rtl="0" algn="l">
              <a:lnSpc>
                <a:spcPct val="115000"/>
              </a:lnSpc>
              <a:spcBef>
                <a:spcPts val="0"/>
              </a:spcBef>
              <a:spcAft>
                <a:spcPts val="0"/>
              </a:spcAft>
              <a:buSzPct val="111111"/>
              <a:buChar char="○"/>
            </a:pPr>
            <a:r>
              <a:rPr lang="en-US">
                <a:solidFill>
                  <a:srgbClr val="000000"/>
                </a:solidFill>
              </a:rPr>
              <a:t>Wind shear (both vertical and horizontal): Rapid changes in wind speed and direction between layers.</a:t>
            </a:r>
            <a:endParaRPr/>
          </a:p>
          <a:p>
            <a:pPr indent="-319968" lvl="1" marL="914400" rtl="0" algn="l">
              <a:lnSpc>
                <a:spcPct val="115000"/>
              </a:lnSpc>
              <a:spcBef>
                <a:spcPts val="0"/>
              </a:spcBef>
              <a:spcAft>
                <a:spcPts val="0"/>
              </a:spcAft>
              <a:buSzPct val="111111"/>
              <a:buChar char="○"/>
            </a:pPr>
            <a:r>
              <a:rPr lang="en-US">
                <a:solidFill>
                  <a:srgbClr val="000000"/>
                </a:solidFill>
              </a:rPr>
              <a:t>Instabilities created by the interaction of the jet stream with the surrounding atmosphere (e.g., temperature gradients, frontal zones)</a:t>
            </a:r>
            <a:endParaRPr/>
          </a:p>
          <a:p>
            <a:pPr indent="-228600" lvl="0" marL="457200" rtl="0" algn="l">
              <a:lnSpc>
                <a:spcPct val="115000"/>
              </a:lnSpc>
              <a:spcBef>
                <a:spcPts val="0"/>
              </a:spcBef>
              <a:spcAft>
                <a:spcPts val="0"/>
              </a:spcAft>
              <a:buSzPct val="111111"/>
              <a:buNone/>
            </a:pPr>
            <a:r>
              <a:t/>
            </a:r>
            <a:endParaRPr/>
          </a:p>
        </p:txBody>
      </p:sp>
      <p:pic>
        <p:nvPicPr>
          <p:cNvPr id="217" name="Google Shape;217;p17"/>
          <p:cNvPicPr preferRelativeResize="0"/>
          <p:nvPr/>
        </p:nvPicPr>
        <p:blipFill rotWithShape="1">
          <a:blip r:embed="rId3">
            <a:alphaModFix/>
          </a:blip>
          <a:srcRect b="0" l="0" r="0" t="0"/>
          <a:stretch/>
        </p:blipFill>
        <p:spPr>
          <a:xfrm>
            <a:off x="3265714" y="851961"/>
            <a:ext cx="3706585" cy="2436777"/>
          </a:xfrm>
          <a:prstGeom prst="rect">
            <a:avLst/>
          </a:prstGeom>
          <a:noFill/>
          <a:ln>
            <a:noFill/>
          </a:ln>
        </p:spPr>
      </p:pic>
      <p:sp>
        <p:nvSpPr>
          <p:cNvPr id="218" name="Google Shape;218;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22" name="Shape 222"/>
        <p:cNvGrpSpPr/>
        <p:nvPr/>
      </p:nvGrpSpPr>
      <p:grpSpPr>
        <a:xfrm>
          <a:off x="0" y="0"/>
          <a:ext cx="0" cy="0"/>
          <a:chOff x="0" y="0"/>
          <a:chExt cx="0" cy="0"/>
        </a:xfrm>
      </p:grpSpPr>
      <p:sp>
        <p:nvSpPr>
          <p:cNvPr id="223" name="Google Shape;223;g31ad37c3ddf_0_1062"/>
          <p:cNvSpPr txBox="1"/>
          <p:nvPr>
            <p:ph type="title"/>
          </p:nvPr>
        </p:nvSpPr>
        <p:spPr>
          <a:xfrm>
            <a:off x="0" y="0"/>
            <a:ext cx="8520600" cy="654600"/>
          </a:xfrm>
          <a:prstGeom prst="rect">
            <a:avLst/>
          </a:prstGeom>
          <a:noFill/>
          <a:ln>
            <a:noFill/>
          </a:ln>
        </p:spPr>
        <p:txBody>
          <a:bodyPr anchorCtr="0" anchor="ctr"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US"/>
              <a:t>Motivation </a:t>
            </a:r>
            <a:endParaRPr/>
          </a:p>
        </p:txBody>
      </p:sp>
      <p:sp>
        <p:nvSpPr>
          <p:cNvPr id="224" name="Google Shape;224;g31ad37c3ddf_0_10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pic>
        <p:nvPicPr>
          <p:cNvPr id="225" name="Google Shape;225;g31ad37c3ddf_0_1062"/>
          <p:cNvPicPr preferRelativeResize="0"/>
          <p:nvPr/>
        </p:nvPicPr>
        <p:blipFill rotWithShape="1">
          <a:blip r:embed="rId3">
            <a:alphaModFix/>
          </a:blip>
          <a:srcRect b="0" l="0" r="0" t="0"/>
          <a:stretch/>
        </p:blipFill>
        <p:spPr>
          <a:xfrm>
            <a:off x="474023" y="684772"/>
            <a:ext cx="3706585" cy="2436777"/>
          </a:xfrm>
          <a:prstGeom prst="rect">
            <a:avLst/>
          </a:prstGeom>
          <a:noFill/>
          <a:ln>
            <a:noFill/>
          </a:ln>
        </p:spPr>
      </p:pic>
      <p:sp>
        <p:nvSpPr>
          <p:cNvPr id="226" name="Google Shape;226;g31ad37c3ddf_0_1062"/>
          <p:cNvSpPr txBox="1"/>
          <p:nvPr/>
        </p:nvSpPr>
        <p:spPr>
          <a:xfrm>
            <a:off x="4016025" y="684772"/>
            <a:ext cx="4859700" cy="4456200"/>
          </a:xfrm>
          <a:prstGeom prst="rect">
            <a:avLst/>
          </a:prstGeom>
          <a:noFill/>
          <a:ln>
            <a:noFill/>
          </a:ln>
        </p:spPr>
        <p:txBody>
          <a:bodyPr anchorCtr="0" anchor="t" bIns="45700" lIns="91425" spcFirstLastPara="1" rIns="91425" wrap="square" tIns="45700">
            <a:spAutoFit/>
          </a:bodyPr>
          <a:lstStyle/>
          <a:p>
            <a:pPr indent="-228600" lvl="0" marL="228600" marR="0" rtl="0" algn="l">
              <a:lnSpc>
                <a:spcPct val="100000"/>
              </a:lnSpc>
              <a:spcBef>
                <a:spcPts val="0"/>
              </a:spcBef>
              <a:spcAft>
                <a:spcPts val="0"/>
              </a:spcAft>
              <a:buClr>
                <a:srgbClr val="000000"/>
              </a:buClr>
              <a:buSzPts val="1050"/>
              <a:buFont typeface="Arial"/>
              <a:buAutoNum type="arabicPeriod"/>
            </a:pPr>
            <a:r>
              <a:rPr b="0" i="0" lang="en-US" sz="1050" u="none" cap="none" strike="noStrike">
                <a:solidFill>
                  <a:srgbClr val="2E2F30"/>
                </a:solidFill>
                <a:latin typeface="Inter"/>
                <a:ea typeface="Inter"/>
                <a:cs typeface="Inter"/>
                <a:sym typeface="Inter"/>
              </a:rPr>
              <a:t>CAT has been linked to numerous aircraft accidents, highlighting the urgent need to improve detection and classification methods. Enhancing safety in aviation is a primary motivation, as better understanding and predicting CAT can help prevent accidents and protect lives.</a:t>
            </a:r>
            <a:endParaRPr b="0" i="0" sz="1400" u="none" cap="none" strike="noStrike">
              <a:solidFill>
                <a:srgbClr val="000000"/>
              </a:solidFill>
              <a:latin typeface="Arial"/>
              <a:ea typeface="Arial"/>
              <a:cs typeface="Arial"/>
              <a:sym typeface="Arial"/>
            </a:endParaRPr>
          </a:p>
          <a:p>
            <a:pPr indent="-161925" lvl="0" marL="228600" marR="0" rtl="0" algn="l">
              <a:lnSpc>
                <a:spcPct val="100000"/>
              </a:lnSpc>
              <a:spcBef>
                <a:spcPts val="0"/>
              </a:spcBef>
              <a:spcAft>
                <a:spcPts val="0"/>
              </a:spcAft>
              <a:buClr>
                <a:srgbClr val="000000"/>
              </a:buClr>
              <a:buSzPts val="1050"/>
              <a:buFont typeface="Arial"/>
              <a:buNone/>
            </a:pPr>
            <a:r>
              <a:t/>
            </a:r>
            <a:endParaRPr b="0" i="0" sz="1050" u="none" cap="none" strike="noStrike">
              <a:solidFill>
                <a:srgbClr val="2E2F30"/>
              </a:solidFill>
              <a:latin typeface="Inter"/>
              <a:ea typeface="Inter"/>
              <a:cs typeface="Inter"/>
              <a:sym typeface="Inter"/>
            </a:endParaRPr>
          </a:p>
          <a:p>
            <a:pPr indent="-228600" lvl="0" marL="228600" marR="0" rtl="0" algn="l">
              <a:lnSpc>
                <a:spcPct val="100000"/>
              </a:lnSpc>
              <a:spcBef>
                <a:spcPts val="0"/>
              </a:spcBef>
              <a:spcAft>
                <a:spcPts val="0"/>
              </a:spcAft>
              <a:buClr>
                <a:srgbClr val="000000"/>
              </a:buClr>
              <a:buSzPts val="1050"/>
              <a:buFont typeface="Arial"/>
              <a:buAutoNum type="arabicPeriod"/>
            </a:pPr>
            <a:r>
              <a:rPr b="0" i="0" lang="en-US" sz="1050" u="none" cap="none" strike="noStrike">
                <a:solidFill>
                  <a:srgbClr val="2E2F30"/>
                </a:solidFill>
                <a:latin typeface="Inter"/>
                <a:ea typeface="Inter"/>
                <a:cs typeface="Inter"/>
                <a:sym typeface="Inter"/>
              </a:rPr>
              <a:t>Traditional radar systems often fail to detect CAT due to its unpredictable nature and the limitations of existing technologies. This research aims to address these challenges by developing more effective methods for identifying CAT, thereby improving overall radar performance.</a:t>
            </a:r>
            <a:endParaRPr b="0" i="0" sz="1400" u="none" cap="none" strike="noStrike">
              <a:solidFill>
                <a:srgbClr val="000000"/>
              </a:solidFill>
              <a:latin typeface="Arial"/>
              <a:ea typeface="Arial"/>
              <a:cs typeface="Arial"/>
              <a:sym typeface="Arial"/>
            </a:endParaRPr>
          </a:p>
          <a:p>
            <a:pPr indent="-161925" lvl="0" marL="228600" marR="0" rtl="0" algn="l">
              <a:lnSpc>
                <a:spcPct val="100000"/>
              </a:lnSpc>
              <a:spcBef>
                <a:spcPts val="0"/>
              </a:spcBef>
              <a:spcAft>
                <a:spcPts val="0"/>
              </a:spcAft>
              <a:buClr>
                <a:srgbClr val="000000"/>
              </a:buClr>
              <a:buSzPts val="1050"/>
              <a:buFont typeface="Arial"/>
              <a:buNone/>
            </a:pPr>
            <a:r>
              <a:t/>
            </a:r>
            <a:endParaRPr b="0" i="0" sz="1050" u="none" cap="none" strike="noStrike">
              <a:solidFill>
                <a:srgbClr val="2E2F30"/>
              </a:solidFill>
              <a:latin typeface="Inter"/>
              <a:ea typeface="Inter"/>
              <a:cs typeface="Inter"/>
              <a:sym typeface="Inter"/>
            </a:endParaRPr>
          </a:p>
          <a:p>
            <a:pPr indent="-228600" lvl="0" marL="228600" marR="0" rtl="0" algn="l">
              <a:lnSpc>
                <a:spcPct val="100000"/>
              </a:lnSpc>
              <a:spcBef>
                <a:spcPts val="0"/>
              </a:spcBef>
              <a:spcAft>
                <a:spcPts val="0"/>
              </a:spcAft>
              <a:buClr>
                <a:srgbClr val="000000"/>
              </a:buClr>
              <a:buSzPts val="1050"/>
              <a:buFont typeface="Arial"/>
              <a:buAutoNum type="arabicPeriod"/>
            </a:pPr>
            <a:r>
              <a:rPr b="0" i="0" lang="en-US" sz="1050" u="none" cap="none" strike="noStrike">
                <a:solidFill>
                  <a:srgbClr val="2E2F30"/>
                </a:solidFill>
                <a:latin typeface="Inter"/>
                <a:ea typeface="Inter"/>
                <a:cs typeface="Inter"/>
                <a:sym typeface="Inter"/>
              </a:rPr>
              <a:t>CAT not only poses direct risks to aircraft but also interferes with radar echoes, which can degrade the quality of weather radar data. By improving the detection of CAT, the research seeks to enhance the reliability of weather radar systems, leading to better-informed flight operations.</a:t>
            </a:r>
            <a:endParaRPr b="0" i="0" sz="1400" u="none" cap="none" strike="noStrike">
              <a:solidFill>
                <a:srgbClr val="000000"/>
              </a:solidFill>
              <a:latin typeface="Arial"/>
              <a:ea typeface="Arial"/>
              <a:cs typeface="Arial"/>
              <a:sym typeface="Arial"/>
            </a:endParaRPr>
          </a:p>
          <a:p>
            <a:pPr indent="-161925" lvl="0" marL="228600" marR="0" rtl="0" algn="l">
              <a:lnSpc>
                <a:spcPct val="100000"/>
              </a:lnSpc>
              <a:spcBef>
                <a:spcPts val="0"/>
              </a:spcBef>
              <a:spcAft>
                <a:spcPts val="0"/>
              </a:spcAft>
              <a:buClr>
                <a:srgbClr val="000000"/>
              </a:buClr>
              <a:buSzPts val="1050"/>
              <a:buFont typeface="Arial"/>
              <a:buNone/>
            </a:pPr>
            <a:r>
              <a:t/>
            </a:r>
            <a:endParaRPr b="0" i="0" sz="1050" u="none" cap="none" strike="noStrike">
              <a:solidFill>
                <a:srgbClr val="2E2F30"/>
              </a:solidFill>
              <a:latin typeface="Inter"/>
              <a:ea typeface="Inter"/>
              <a:cs typeface="Inter"/>
              <a:sym typeface="Inter"/>
            </a:endParaRPr>
          </a:p>
          <a:p>
            <a:pPr indent="-228600" lvl="0" marL="228600" marR="0" rtl="0" algn="l">
              <a:lnSpc>
                <a:spcPct val="100000"/>
              </a:lnSpc>
              <a:spcBef>
                <a:spcPts val="0"/>
              </a:spcBef>
              <a:spcAft>
                <a:spcPts val="0"/>
              </a:spcAft>
              <a:buClr>
                <a:srgbClr val="000000"/>
              </a:buClr>
              <a:buSzPts val="1050"/>
              <a:buFont typeface="Arial"/>
              <a:buAutoNum type="arabicPeriod"/>
            </a:pPr>
            <a:r>
              <a:rPr b="0" i="0" lang="en-US" sz="1050" u="none" cap="none" strike="noStrike">
                <a:solidFill>
                  <a:srgbClr val="2E2F30"/>
                </a:solidFill>
                <a:latin typeface="Inter"/>
                <a:ea typeface="Inter"/>
                <a:cs typeface="Inter"/>
                <a:sym typeface="Inter"/>
              </a:rPr>
              <a:t>The unpredictable nature of CAT often leaves pilots unaware of potential hazards. By advancing detection techniques, the research aims to provide pilots with critical information that can help them navigate safely through turbulent conditions.</a:t>
            </a:r>
            <a:endParaRPr b="0" i="0" sz="1400" u="none" cap="none" strike="noStrike">
              <a:solidFill>
                <a:srgbClr val="000000"/>
              </a:solidFill>
              <a:latin typeface="Arial"/>
              <a:ea typeface="Arial"/>
              <a:cs typeface="Arial"/>
              <a:sym typeface="Arial"/>
            </a:endParaRPr>
          </a:p>
          <a:p>
            <a:pPr indent="-161925" lvl="0" marL="228600" marR="0" rtl="0" algn="l">
              <a:lnSpc>
                <a:spcPct val="100000"/>
              </a:lnSpc>
              <a:spcBef>
                <a:spcPts val="0"/>
              </a:spcBef>
              <a:spcAft>
                <a:spcPts val="0"/>
              </a:spcAft>
              <a:buClr>
                <a:srgbClr val="000000"/>
              </a:buClr>
              <a:buSzPts val="1050"/>
              <a:buFont typeface="Arial"/>
              <a:buNone/>
            </a:pPr>
            <a:r>
              <a:t/>
            </a:r>
            <a:endParaRPr b="0" i="0" sz="1050" u="none" cap="none" strike="noStrike">
              <a:solidFill>
                <a:srgbClr val="2E2F30"/>
              </a:solidFill>
              <a:latin typeface="Inter"/>
              <a:ea typeface="Inter"/>
              <a:cs typeface="Inter"/>
              <a:sym typeface="Inter"/>
            </a:endParaRPr>
          </a:p>
          <a:p>
            <a:pPr indent="-228600" lvl="0" marL="228600" marR="0" rtl="0" algn="l">
              <a:lnSpc>
                <a:spcPct val="100000"/>
              </a:lnSpc>
              <a:spcBef>
                <a:spcPts val="0"/>
              </a:spcBef>
              <a:spcAft>
                <a:spcPts val="0"/>
              </a:spcAft>
              <a:buClr>
                <a:srgbClr val="000000"/>
              </a:buClr>
              <a:buSzPts val="1050"/>
              <a:buFont typeface="Arial"/>
              <a:buAutoNum type="arabicPeriod"/>
            </a:pPr>
            <a:r>
              <a:rPr b="0" i="0" lang="en-US" sz="1050" u="none" cap="none" strike="noStrike">
                <a:solidFill>
                  <a:srgbClr val="2E2F30"/>
                </a:solidFill>
                <a:latin typeface="Inter"/>
                <a:ea typeface="Inter"/>
                <a:cs typeface="Inter"/>
                <a:sym typeface="Inter"/>
              </a:rPr>
              <a:t>The introduction of a neural network approach represents a significant advancement in the field of radar target classification. This motivation is driven by the desire to leverage modern machine learning techniques to solve complex problems in aviation safety.</a:t>
            </a:r>
            <a:endParaRPr b="0" i="0" sz="1400" u="none" cap="none" strike="noStrike">
              <a:solidFill>
                <a:srgbClr val="000000"/>
              </a:solidFill>
              <a:latin typeface="Arial"/>
              <a:ea typeface="Arial"/>
              <a:cs typeface="Arial"/>
              <a:sym typeface="Arial"/>
            </a:endParaRPr>
          </a:p>
        </p:txBody>
      </p:sp>
      <p:sp>
        <p:nvSpPr>
          <p:cNvPr id="227" name="Google Shape;227;g31ad37c3ddf_0_1062"/>
          <p:cNvSpPr txBox="1"/>
          <p:nvPr/>
        </p:nvSpPr>
        <p:spPr>
          <a:xfrm>
            <a:off x="540324" y="3553700"/>
            <a:ext cx="3115500" cy="9003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050"/>
              <a:buFont typeface="Arial"/>
              <a:buAutoNum type="arabicPeriod"/>
            </a:pPr>
            <a:r>
              <a:rPr b="1" i="0" lang="en-US" sz="1050" u="none" cap="none" strike="noStrike">
                <a:solidFill>
                  <a:srgbClr val="2E2F30"/>
                </a:solidFill>
                <a:latin typeface="Inter"/>
                <a:ea typeface="Inter"/>
                <a:cs typeface="Inter"/>
                <a:sym typeface="Inter"/>
              </a:rPr>
              <a:t>Safety Concerns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1050"/>
              <a:buFont typeface="Arial"/>
              <a:buAutoNum type="arabicPeriod"/>
            </a:pPr>
            <a:r>
              <a:rPr b="1" i="0" lang="en-US" sz="1050" u="none" cap="none" strike="noStrike">
                <a:solidFill>
                  <a:srgbClr val="2E2F30"/>
                </a:solidFill>
                <a:latin typeface="Inter"/>
                <a:ea typeface="Inter"/>
                <a:cs typeface="Inter"/>
                <a:sym typeface="Inter"/>
              </a:rPr>
              <a:t>Detection Challenges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1050"/>
              <a:buFont typeface="Arial"/>
              <a:buAutoNum type="arabicPeriod"/>
            </a:pPr>
            <a:r>
              <a:rPr b="1" i="0" lang="en-US" sz="1050" u="none" cap="none" strike="noStrike">
                <a:solidFill>
                  <a:srgbClr val="2E2F30"/>
                </a:solidFill>
                <a:latin typeface="Inter"/>
                <a:ea typeface="Inter"/>
                <a:cs typeface="Inter"/>
                <a:sym typeface="Inter"/>
              </a:rPr>
              <a:t>Impact on Radar Data Quality</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1050"/>
              <a:buFont typeface="Arial"/>
              <a:buAutoNum type="arabicPeriod"/>
            </a:pPr>
            <a:r>
              <a:rPr b="1" i="0" lang="en-US" sz="1050" u="none" cap="none" strike="noStrike">
                <a:solidFill>
                  <a:srgbClr val="2E2F30"/>
                </a:solidFill>
                <a:latin typeface="Inter"/>
                <a:ea typeface="Inter"/>
                <a:cs typeface="Inter"/>
                <a:sym typeface="Inter"/>
              </a:rPr>
              <a:t>Pilot Awareness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1050"/>
              <a:buFont typeface="Arial"/>
              <a:buAutoNum type="arabicPeriod"/>
            </a:pPr>
            <a:r>
              <a:rPr b="1" i="0" lang="en-US" sz="1050" u="none" cap="none" strike="noStrike">
                <a:solidFill>
                  <a:srgbClr val="2E2F30"/>
                </a:solidFill>
                <a:latin typeface="Inter"/>
                <a:ea typeface="Inter"/>
                <a:cs typeface="Inter"/>
                <a:sym typeface="Inter"/>
              </a:rPr>
              <a:t>Technological Advancement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31" name="Shape 231"/>
        <p:cNvGrpSpPr/>
        <p:nvPr/>
      </p:nvGrpSpPr>
      <p:grpSpPr>
        <a:xfrm>
          <a:off x="0" y="0"/>
          <a:ext cx="0" cy="0"/>
          <a:chOff x="0" y="0"/>
          <a:chExt cx="0" cy="0"/>
        </a:xfrm>
      </p:grpSpPr>
      <p:sp>
        <p:nvSpPr>
          <p:cNvPr id="232" name="Google Shape;232;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US"/>
              <a:t>Learnings (1 or 2 slides)</a:t>
            </a:r>
            <a:endParaRPr/>
          </a:p>
        </p:txBody>
      </p:sp>
      <p:sp>
        <p:nvSpPr>
          <p:cNvPr id="233" name="Google Shape;233;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US"/>
              <a:t>Summarize your learnings from the project - specifically, what you learned that complemented the classroom learning. These could be one of more of the following:</a:t>
            </a:r>
            <a:endParaRPr/>
          </a:p>
          <a:p>
            <a:pPr indent="-317500" lvl="1" marL="914400" rtl="0" algn="l">
              <a:lnSpc>
                <a:spcPct val="115000"/>
              </a:lnSpc>
              <a:spcBef>
                <a:spcPts val="0"/>
              </a:spcBef>
              <a:spcAft>
                <a:spcPts val="0"/>
              </a:spcAft>
              <a:buSzPts val="1400"/>
              <a:buChar char="-"/>
            </a:pPr>
            <a:r>
              <a:rPr lang="en-US"/>
              <a:t>Classical problems</a:t>
            </a:r>
            <a:endParaRPr/>
          </a:p>
          <a:p>
            <a:pPr indent="-317500" lvl="1" marL="914400" rtl="0" algn="l">
              <a:lnSpc>
                <a:spcPct val="115000"/>
              </a:lnSpc>
              <a:spcBef>
                <a:spcPts val="0"/>
              </a:spcBef>
              <a:spcAft>
                <a:spcPts val="0"/>
              </a:spcAft>
              <a:buSzPts val="1400"/>
              <a:buChar char="-"/>
            </a:pPr>
            <a:r>
              <a:rPr lang="en-US"/>
              <a:t>Technical tools</a:t>
            </a:r>
            <a:endParaRPr/>
          </a:p>
          <a:p>
            <a:pPr indent="-317500" lvl="1" marL="914400" rtl="0" algn="l">
              <a:lnSpc>
                <a:spcPct val="115000"/>
              </a:lnSpc>
              <a:spcBef>
                <a:spcPts val="0"/>
              </a:spcBef>
              <a:spcAft>
                <a:spcPts val="0"/>
              </a:spcAft>
              <a:buSzPts val="1400"/>
              <a:buChar char="-"/>
            </a:pPr>
            <a:r>
              <a:rPr lang="en-US"/>
              <a:t>Implementation details</a:t>
            </a:r>
            <a:endParaRPr/>
          </a:p>
          <a:p>
            <a:pPr indent="-317500" lvl="1" marL="914400" rtl="0" algn="l">
              <a:lnSpc>
                <a:spcPct val="115000"/>
              </a:lnSpc>
              <a:spcBef>
                <a:spcPts val="0"/>
              </a:spcBef>
              <a:spcAft>
                <a:spcPts val="0"/>
              </a:spcAft>
              <a:buSzPts val="1400"/>
              <a:buChar char="-"/>
            </a:pPr>
            <a:r>
              <a:rPr lang="en-US"/>
              <a:t>Soft skills</a:t>
            </a:r>
            <a:endParaRPr/>
          </a:p>
          <a:p>
            <a:pPr indent="-317500" lvl="1" marL="914400" rtl="0" algn="l">
              <a:lnSpc>
                <a:spcPct val="115000"/>
              </a:lnSpc>
              <a:spcBef>
                <a:spcPts val="0"/>
              </a:spcBef>
              <a:spcAft>
                <a:spcPts val="0"/>
              </a:spcAft>
              <a:buSzPts val="1400"/>
              <a:buChar char="-"/>
            </a:pPr>
            <a:r>
              <a:rPr lang="en-US"/>
              <a:t>Any other points you would like to highlight</a:t>
            </a:r>
            <a:endParaRPr/>
          </a:p>
        </p:txBody>
      </p:sp>
      <p:sp>
        <p:nvSpPr>
          <p:cNvPr id="234" name="Google Shape;234;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1" name="Shape 71"/>
        <p:cNvGrpSpPr/>
        <p:nvPr/>
      </p:nvGrpSpPr>
      <p:grpSpPr>
        <a:xfrm>
          <a:off x="0" y="0"/>
          <a:ext cx="0" cy="0"/>
          <a:chOff x="0" y="0"/>
          <a:chExt cx="0" cy="0"/>
        </a:xfrm>
      </p:grpSpPr>
      <p:sp>
        <p:nvSpPr>
          <p:cNvPr id="72" name="Google Shape;72;g31ad37c3ddf_0_21"/>
          <p:cNvSpPr txBox="1"/>
          <p:nvPr>
            <p:ph type="title"/>
          </p:nvPr>
        </p:nvSpPr>
        <p:spPr>
          <a:xfrm>
            <a:off x="0" y="0"/>
            <a:ext cx="8520600" cy="65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sz="3040"/>
              <a:t>Introduction (2 / 2)</a:t>
            </a:r>
            <a:endParaRPr sz="3040"/>
          </a:p>
        </p:txBody>
      </p:sp>
      <p:sp>
        <p:nvSpPr>
          <p:cNvPr id="73" name="Google Shape;73;g31ad37c3ddf_0_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sp>
        <p:nvSpPr>
          <p:cNvPr id="74" name="Google Shape;74;g31ad37c3ddf_0_21"/>
          <p:cNvSpPr txBox="1"/>
          <p:nvPr/>
        </p:nvSpPr>
        <p:spPr>
          <a:xfrm>
            <a:off x="219600" y="1305625"/>
            <a:ext cx="4352400" cy="27705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Clr>
                <a:srgbClr val="000000"/>
              </a:buClr>
              <a:buSzPts val="1100"/>
              <a:buFont typeface="Arial"/>
              <a:buNone/>
            </a:pPr>
            <a:r>
              <a:rPr b="1" i="0" lang="en-US" sz="1100" u="none" cap="none" strike="noStrike">
                <a:solidFill>
                  <a:schemeClr val="dk1"/>
                </a:solidFill>
                <a:latin typeface="Arial"/>
                <a:ea typeface="Arial"/>
                <a:cs typeface="Arial"/>
                <a:sym typeface="Arial"/>
              </a:rPr>
              <a:t>Impact of CAT</a:t>
            </a:r>
            <a:endParaRPr b="1" i="0" sz="900" u="none" cap="none" strike="noStrike">
              <a:solidFill>
                <a:srgbClr val="2E2F30"/>
              </a:solidFill>
              <a:latin typeface="Arial"/>
              <a:ea typeface="Arial"/>
              <a:cs typeface="Arial"/>
              <a:sym typeface="Arial"/>
            </a:endParaRPr>
          </a:p>
          <a:p>
            <a:pPr indent="-298450" lvl="0" marL="457200" marR="0" rtl="0" algn="just">
              <a:lnSpc>
                <a:spcPct val="150000"/>
              </a:lnSpc>
              <a:spcBef>
                <a:spcPts val="0"/>
              </a:spcBef>
              <a:spcAft>
                <a:spcPts val="0"/>
              </a:spcAft>
              <a:buClr>
                <a:srgbClr val="2E2F30"/>
              </a:buClr>
              <a:buSzPts val="1100"/>
              <a:buFont typeface="Arial"/>
              <a:buChar char="●"/>
            </a:pPr>
            <a:r>
              <a:rPr b="0" i="0" lang="en-US" sz="1100" u="none" cap="none" strike="noStrike">
                <a:solidFill>
                  <a:srgbClr val="2E2F30"/>
                </a:solidFill>
                <a:latin typeface="Arial"/>
                <a:ea typeface="Arial"/>
                <a:cs typeface="Arial"/>
                <a:sym typeface="Arial"/>
              </a:rPr>
              <a:t>Lacks visual clues to warn pilots, making it difficult to detect.</a:t>
            </a:r>
            <a:endParaRPr b="0" i="0" sz="1100" u="none" cap="none" strike="noStrike">
              <a:solidFill>
                <a:srgbClr val="2E2F30"/>
              </a:solidFill>
              <a:latin typeface="Arial"/>
              <a:ea typeface="Arial"/>
              <a:cs typeface="Arial"/>
              <a:sym typeface="Arial"/>
            </a:endParaRPr>
          </a:p>
          <a:p>
            <a:pPr indent="-298450" lvl="0" marL="457200" marR="0" rtl="0" algn="just">
              <a:lnSpc>
                <a:spcPct val="150000"/>
              </a:lnSpc>
              <a:spcBef>
                <a:spcPts val="0"/>
              </a:spcBef>
              <a:spcAft>
                <a:spcPts val="0"/>
              </a:spcAft>
              <a:buClr>
                <a:srgbClr val="2E2F30"/>
              </a:buClr>
              <a:buSzPts val="1100"/>
              <a:buFont typeface="Arial"/>
              <a:buChar char="●"/>
            </a:pPr>
            <a:r>
              <a:rPr b="0" i="0" lang="en-US" sz="1100" u="none" cap="none" strike="noStrike">
                <a:solidFill>
                  <a:srgbClr val="2E2F30"/>
                </a:solidFill>
                <a:latin typeface="Arial"/>
                <a:ea typeface="Arial"/>
                <a:cs typeface="Arial"/>
                <a:sym typeface="Arial"/>
              </a:rPr>
              <a:t>CAT can directly cause aircraft accidents and indirectly interfere with radar echoes, impacting the quality of weather radar data.</a:t>
            </a:r>
            <a:endParaRPr b="0" i="0" sz="1100" u="none" cap="none" strike="noStrike">
              <a:solidFill>
                <a:srgbClr val="2E2F30"/>
              </a:solidFill>
              <a:latin typeface="Arial"/>
              <a:ea typeface="Arial"/>
              <a:cs typeface="Arial"/>
              <a:sym typeface="Arial"/>
            </a:endParaRPr>
          </a:p>
          <a:p>
            <a:pPr indent="-298450" lvl="0" marL="457200" marR="0" rtl="0" algn="just">
              <a:lnSpc>
                <a:spcPct val="150000"/>
              </a:lnSpc>
              <a:spcBef>
                <a:spcPts val="0"/>
              </a:spcBef>
              <a:spcAft>
                <a:spcPts val="0"/>
              </a:spcAft>
              <a:buClr>
                <a:srgbClr val="2E2F30"/>
              </a:buClr>
              <a:buSzPts val="1100"/>
              <a:buFont typeface="Arial"/>
              <a:buChar char="●"/>
            </a:pPr>
            <a:r>
              <a:rPr b="0" i="0" lang="en-US" sz="1100" u="none" cap="none" strike="noStrike">
                <a:solidFill>
                  <a:srgbClr val="2E2F30"/>
                </a:solidFill>
                <a:latin typeface="Arial"/>
                <a:ea typeface="Arial"/>
                <a:cs typeface="Arial"/>
                <a:sym typeface="Arial"/>
              </a:rPr>
              <a:t>In rare cases, severe or extreme turbulence can lead to loss of flight control or structural failures in aircraft.</a:t>
            </a:r>
            <a:endParaRPr b="0" i="0" sz="1100" u="none" cap="none" strike="noStrike">
              <a:solidFill>
                <a:srgbClr val="2E2F30"/>
              </a:solidFill>
              <a:latin typeface="Arial"/>
              <a:ea typeface="Arial"/>
              <a:cs typeface="Arial"/>
              <a:sym typeface="Arial"/>
            </a:endParaRPr>
          </a:p>
          <a:p>
            <a:pPr indent="-298450" lvl="0" marL="457200" marR="0" rtl="0" algn="just">
              <a:lnSpc>
                <a:spcPct val="150000"/>
              </a:lnSpc>
              <a:spcBef>
                <a:spcPts val="0"/>
              </a:spcBef>
              <a:spcAft>
                <a:spcPts val="0"/>
              </a:spcAft>
              <a:buClr>
                <a:srgbClr val="2E2F30"/>
              </a:buClr>
              <a:buSzPts val="1100"/>
              <a:buFont typeface="Arial"/>
              <a:buChar char="●"/>
            </a:pPr>
            <a:r>
              <a:rPr b="0" i="0" lang="en-US" sz="1100" u="none" cap="none" strike="noStrike">
                <a:solidFill>
                  <a:srgbClr val="2E2F30"/>
                </a:solidFill>
                <a:latin typeface="Arial"/>
                <a:ea typeface="Arial"/>
                <a:cs typeface="Arial"/>
                <a:sym typeface="Arial"/>
              </a:rPr>
              <a:t> Flight SQ321 experienced CAT while cruising at 37,000 feet, illustrating the potential dangers of this phenomenon.</a:t>
            </a:r>
            <a:endParaRPr b="0" i="0" sz="1100" u="none" cap="none" strike="noStrike">
              <a:solidFill>
                <a:srgbClr val="2E2F30"/>
              </a:solidFill>
              <a:latin typeface="Arial"/>
              <a:ea typeface="Arial"/>
              <a:cs typeface="Arial"/>
              <a:sym typeface="Arial"/>
            </a:endParaRPr>
          </a:p>
          <a:p>
            <a:pPr indent="0" lvl="0" marL="0" marR="0" rtl="0" algn="just">
              <a:lnSpc>
                <a:spcPct val="15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285750" lvl="0" marL="34290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pic>
        <p:nvPicPr>
          <p:cNvPr id="75" name="Google Shape;75;g31ad37c3ddf_0_21"/>
          <p:cNvPicPr preferRelativeResize="0"/>
          <p:nvPr/>
        </p:nvPicPr>
        <p:blipFill rotWithShape="1">
          <a:blip r:embed="rId3">
            <a:alphaModFix/>
          </a:blip>
          <a:srcRect b="0" l="0" r="0" t="14250"/>
          <a:stretch/>
        </p:blipFill>
        <p:spPr>
          <a:xfrm>
            <a:off x="4939550" y="1206912"/>
            <a:ext cx="3948575" cy="2729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9" name="Shape 79"/>
        <p:cNvGrpSpPr/>
        <p:nvPr/>
      </p:nvGrpSpPr>
      <p:grpSpPr>
        <a:xfrm>
          <a:off x="0" y="0"/>
          <a:ext cx="0" cy="0"/>
          <a:chOff x="0" y="0"/>
          <a:chExt cx="0" cy="0"/>
        </a:xfrm>
      </p:grpSpPr>
      <p:sp>
        <p:nvSpPr>
          <p:cNvPr id="80" name="Google Shape;80;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2"/>
                </a:solidFill>
                <a:latin typeface="Arial"/>
                <a:ea typeface="Arial"/>
                <a:cs typeface="Arial"/>
                <a:sym typeface="Arial"/>
              </a:rPr>
              <a:t>‹#›</a:t>
            </a:fld>
            <a:endParaRPr>
              <a:solidFill>
                <a:schemeClr val="dk2"/>
              </a:solidFill>
              <a:latin typeface="Arial"/>
              <a:ea typeface="Arial"/>
              <a:cs typeface="Arial"/>
              <a:sym typeface="Arial"/>
            </a:endParaRPr>
          </a:p>
        </p:txBody>
      </p:sp>
      <p:sp>
        <p:nvSpPr>
          <p:cNvPr id="81" name="Google Shape;81;p2"/>
          <p:cNvSpPr txBox="1"/>
          <p:nvPr/>
        </p:nvSpPr>
        <p:spPr>
          <a:xfrm>
            <a:off x="417861" y="1192621"/>
            <a:ext cx="4350300" cy="35685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Clr>
                <a:srgbClr val="000000"/>
              </a:buClr>
              <a:buSzPts val="1350"/>
              <a:buFont typeface="Arial"/>
              <a:buNone/>
            </a:pPr>
            <a:r>
              <a:rPr b="1" i="0" lang="en-US" sz="1350" u="none" cap="none" strike="noStrike">
                <a:solidFill>
                  <a:srgbClr val="2E2F30"/>
                </a:solidFill>
                <a:latin typeface="Arial"/>
                <a:ea typeface="Arial"/>
                <a:cs typeface="Arial"/>
                <a:sym typeface="Arial"/>
              </a:rPr>
              <a:t>Need for Detection of CAT </a:t>
            </a:r>
            <a:endParaRPr b="1" i="0" sz="1350" u="none" cap="none" strike="noStrike">
              <a:solidFill>
                <a:srgbClr val="2E2F30"/>
              </a:solidFill>
              <a:latin typeface="Arial"/>
              <a:ea typeface="Arial"/>
              <a:cs typeface="Arial"/>
              <a:sym typeface="Arial"/>
            </a:endParaRPr>
          </a:p>
          <a:p>
            <a:pPr indent="0" lvl="0" marL="0" marR="0" rtl="0" algn="just">
              <a:lnSpc>
                <a:spcPct val="150000"/>
              </a:lnSpc>
              <a:spcBef>
                <a:spcPts val="0"/>
              </a:spcBef>
              <a:spcAft>
                <a:spcPts val="0"/>
              </a:spcAft>
              <a:buClr>
                <a:schemeClr val="dk1"/>
              </a:buClr>
              <a:buSzPts val="1100"/>
              <a:buFont typeface="Arial"/>
              <a:buNone/>
            </a:pPr>
            <a:r>
              <a:t/>
            </a:r>
            <a:endParaRPr b="1" i="0" sz="1350" u="none" cap="none" strike="noStrike">
              <a:solidFill>
                <a:srgbClr val="2E2F30"/>
              </a:solidFill>
              <a:latin typeface="Arial"/>
              <a:ea typeface="Arial"/>
              <a:cs typeface="Arial"/>
              <a:sym typeface="Arial"/>
            </a:endParaRPr>
          </a:p>
          <a:p>
            <a:pPr indent="-298450" lvl="0" marL="457200" marR="0" rtl="0" algn="just">
              <a:lnSpc>
                <a:spcPct val="150000"/>
              </a:lnSpc>
              <a:spcBef>
                <a:spcPts val="0"/>
              </a:spcBef>
              <a:spcAft>
                <a:spcPts val="0"/>
              </a:spcAft>
              <a:buClr>
                <a:srgbClr val="2E2F30"/>
              </a:buClr>
              <a:buSzPts val="1100"/>
              <a:buFont typeface="Arial"/>
              <a:buChar char="●"/>
            </a:pPr>
            <a:r>
              <a:rPr b="1" i="0" lang="en-US" sz="1100" u="none" cap="none" strike="noStrike">
                <a:solidFill>
                  <a:srgbClr val="2E2F30"/>
                </a:solidFill>
                <a:latin typeface="Arial"/>
                <a:ea typeface="Arial"/>
                <a:cs typeface="Arial"/>
                <a:sym typeface="Arial"/>
              </a:rPr>
              <a:t>Detection Challenges</a:t>
            </a:r>
            <a:r>
              <a:rPr b="0" i="0" lang="en-US" sz="1100" u="none" cap="none" strike="noStrike">
                <a:solidFill>
                  <a:srgbClr val="2E2F30"/>
                </a:solidFill>
                <a:latin typeface="Arial"/>
                <a:ea typeface="Arial"/>
                <a:cs typeface="Arial"/>
                <a:sym typeface="Arial"/>
              </a:rPr>
              <a:t>: Identifying the Low SNR target such as CAT is crucial for enhancing radar detection capabilities, as predicting its occurrence, severity, and intensity is challenging.</a:t>
            </a:r>
            <a:endParaRPr b="0" i="0" sz="1100" u="none" cap="none" strike="noStrike">
              <a:solidFill>
                <a:srgbClr val="2E2F30"/>
              </a:solidFill>
              <a:latin typeface="Arial"/>
              <a:ea typeface="Arial"/>
              <a:cs typeface="Arial"/>
              <a:sym typeface="Arial"/>
            </a:endParaRPr>
          </a:p>
          <a:p>
            <a:pPr indent="-298450" lvl="0" marL="457200" marR="0" rtl="0" algn="just">
              <a:lnSpc>
                <a:spcPct val="150000"/>
              </a:lnSpc>
              <a:spcBef>
                <a:spcPts val="0"/>
              </a:spcBef>
              <a:spcAft>
                <a:spcPts val="0"/>
              </a:spcAft>
              <a:buClr>
                <a:srgbClr val="2E2F30"/>
              </a:buClr>
              <a:buSzPts val="1100"/>
              <a:buFont typeface="Arial"/>
              <a:buChar char="●"/>
            </a:pPr>
            <a:r>
              <a:rPr b="1" i="0" lang="en-US" sz="1100" u="none" cap="none" strike="noStrike">
                <a:solidFill>
                  <a:srgbClr val="2E2F30"/>
                </a:solidFill>
                <a:latin typeface="Arial"/>
                <a:ea typeface="Arial"/>
                <a:cs typeface="Arial"/>
                <a:sym typeface="Arial"/>
              </a:rPr>
              <a:t>Safety Concerns</a:t>
            </a:r>
            <a:r>
              <a:rPr b="0" i="0" lang="en-US" sz="1100" u="none" cap="none" strike="noStrike">
                <a:solidFill>
                  <a:srgbClr val="2E2F30"/>
                </a:solidFill>
                <a:latin typeface="Arial"/>
                <a:ea typeface="Arial"/>
                <a:cs typeface="Arial"/>
                <a:sym typeface="Arial"/>
              </a:rPr>
              <a:t>: Due to the difficulties in detection, pilots often remain unaware of CAT scenarios, increasing safety risks.</a:t>
            </a:r>
            <a:endParaRPr b="0" i="0" sz="1100" u="none" cap="none" strike="noStrike">
              <a:solidFill>
                <a:srgbClr val="2E2F30"/>
              </a:solidFill>
              <a:latin typeface="Arial"/>
              <a:ea typeface="Arial"/>
              <a:cs typeface="Arial"/>
              <a:sym typeface="Arial"/>
            </a:endParaRPr>
          </a:p>
          <a:p>
            <a:pPr indent="-298450" lvl="0" marL="457200" marR="0" rtl="0" algn="just">
              <a:lnSpc>
                <a:spcPct val="150000"/>
              </a:lnSpc>
              <a:spcBef>
                <a:spcPts val="0"/>
              </a:spcBef>
              <a:spcAft>
                <a:spcPts val="0"/>
              </a:spcAft>
              <a:buClr>
                <a:srgbClr val="2E2F30"/>
              </a:buClr>
              <a:buSzPts val="1100"/>
              <a:buFont typeface="Arial"/>
              <a:buChar char="●"/>
            </a:pPr>
            <a:r>
              <a:rPr b="1" i="0" lang="en-US" sz="1100" u="none" cap="none" strike="noStrike">
                <a:solidFill>
                  <a:srgbClr val="2E2F30"/>
                </a:solidFill>
                <a:latin typeface="Arial"/>
                <a:ea typeface="Arial"/>
                <a:cs typeface="Arial"/>
                <a:sym typeface="Arial"/>
              </a:rPr>
              <a:t>Impact on Radar Data Quality</a:t>
            </a:r>
            <a:endParaRPr b="1" i="0" sz="1100" u="none" cap="none" strike="noStrike">
              <a:solidFill>
                <a:srgbClr val="2E2F30"/>
              </a:solidFill>
              <a:latin typeface="Arial"/>
              <a:ea typeface="Arial"/>
              <a:cs typeface="Arial"/>
              <a:sym typeface="Arial"/>
            </a:endParaRPr>
          </a:p>
          <a:p>
            <a:pPr indent="-298450" lvl="0" marL="457200" marR="0" rtl="0" algn="just">
              <a:lnSpc>
                <a:spcPct val="150000"/>
              </a:lnSpc>
              <a:spcBef>
                <a:spcPts val="0"/>
              </a:spcBef>
              <a:spcAft>
                <a:spcPts val="0"/>
              </a:spcAft>
              <a:buClr>
                <a:srgbClr val="2E2F30"/>
              </a:buClr>
              <a:buSzPts val="1100"/>
              <a:buFont typeface="Arial"/>
              <a:buChar char="●"/>
            </a:pPr>
            <a:r>
              <a:rPr b="1" i="0" lang="en-US" sz="1100" u="none" cap="none" strike="noStrike">
                <a:solidFill>
                  <a:srgbClr val="2E2F30"/>
                </a:solidFill>
                <a:latin typeface="Arial"/>
                <a:ea typeface="Arial"/>
                <a:cs typeface="Arial"/>
                <a:sym typeface="Arial"/>
              </a:rPr>
              <a:t>Pilot Awareness</a:t>
            </a:r>
            <a:endParaRPr b="1" i="0" sz="1100" u="none" cap="none" strike="noStrike">
              <a:solidFill>
                <a:srgbClr val="2E2F30"/>
              </a:solidFill>
              <a:latin typeface="Arial"/>
              <a:ea typeface="Arial"/>
              <a:cs typeface="Arial"/>
              <a:sym typeface="Arial"/>
            </a:endParaRPr>
          </a:p>
          <a:p>
            <a:pPr indent="-298450" lvl="0" marL="457200" marR="0" rtl="0" algn="just">
              <a:lnSpc>
                <a:spcPct val="150000"/>
              </a:lnSpc>
              <a:spcBef>
                <a:spcPts val="0"/>
              </a:spcBef>
              <a:spcAft>
                <a:spcPts val="0"/>
              </a:spcAft>
              <a:buClr>
                <a:srgbClr val="2E2F30"/>
              </a:buClr>
              <a:buSzPts val="1100"/>
              <a:buFont typeface="Arial"/>
              <a:buChar char="●"/>
            </a:pPr>
            <a:r>
              <a:rPr b="1" i="0" lang="en-US" sz="1100" u="none" cap="none" strike="noStrike">
                <a:solidFill>
                  <a:srgbClr val="2E2F30"/>
                </a:solidFill>
                <a:latin typeface="Arial"/>
                <a:ea typeface="Arial"/>
                <a:cs typeface="Arial"/>
                <a:sym typeface="Arial"/>
              </a:rPr>
              <a:t>Technological Advancemen</a:t>
            </a:r>
            <a:r>
              <a:rPr b="0" i="0" lang="en-US" sz="1100" u="none" cap="none" strike="noStrike">
                <a:solidFill>
                  <a:srgbClr val="2E2F30"/>
                </a:solidFill>
                <a:latin typeface="Arial"/>
                <a:ea typeface="Arial"/>
                <a:cs typeface="Arial"/>
                <a:sym typeface="Arial"/>
              </a:rPr>
              <a:t>t</a:t>
            </a:r>
            <a:endParaRPr b="0" i="0" sz="1100" u="none" cap="none" strike="noStrike">
              <a:solidFill>
                <a:srgbClr val="2E2F30"/>
              </a:solidFill>
              <a:latin typeface="Arial"/>
              <a:ea typeface="Arial"/>
              <a:cs typeface="Arial"/>
              <a:sym typeface="Arial"/>
            </a:endParaRPr>
          </a:p>
        </p:txBody>
      </p:sp>
      <p:sp>
        <p:nvSpPr>
          <p:cNvPr id="82" name="Google Shape;82;p2"/>
          <p:cNvSpPr txBox="1"/>
          <p:nvPr>
            <p:ph type="title"/>
          </p:nvPr>
        </p:nvSpPr>
        <p:spPr>
          <a:xfrm>
            <a:off x="0" y="0"/>
            <a:ext cx="8520600" cy="654600"/>
          </a:xfrm>
          <a:prstGeom prst="rect">
            <a:avLst/>
          </a:prstGeom>
          <a:noFill/>
          <a:ln>
            <a:noFill/>
          </a:ln>
        </p:spPr>
        <p:txBody>
          <a:bodyPr anchorCtr="0" anchor="ctr"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US"/>
              <a:t>Motivation </a:t>
            </a:r>
            <a:endParaRPr/>
          </a:p>
        </p:txBody>
      </p:sp>
      <p:pic>
        <p:nvPicPr>
          <p:cNvPr id="83" name="Google Shape;83;p2"/>
          <p:cNvPicPr preferRelativeResize="0"/>
          <p:nvPr/>
        </p:nvPicPr>
        <p:blipFill rotWithShape="1">
          <a:blip r:embed="rId3">
            <a:alphaModFix/>
          </a:blip>
          <a:srcRect b="0" l="0" r="0" t="0"/>
          <a:stretch/>
        </p:blipFill>
        <p:spPr>
          <a:xfrm>
            <a:off x="5000375" y="1356276"/>
            <a:ext cx="3948573" cy="26052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7" name="Shape 87"/>
        <p:cNvGrpSpPr/>
        <p:nvPr/>
      </p:nvGrpSpPr>
      <p:grpSpPr>
        <a:xfrm>
          <a:off x="0" y="0"/>
          <a:ext cx="0" cy="0"/>
          <a:chOff x="0" y="0"/>
          <a:chExt cx="0" cy="0"/>
        </a:xfrm>
      </p:grpSpPr>
      <p:sp>
        <p:nvSpPr>
          <p:cNvPr id="88" name="Google Shape;88;p3"/>
          <p:cNvSpPr txBox="1"/>
          <p:nvPr>
            <p:ph type="title"/>
          </p:nvPr>
        </p:nvSpPr>
        <p:spPr>
          <a:xfrm>
            <a:off x="370307" y="2030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3020"/>
              <a:t>			Problem Statement </a:t>
            </a:r>
            <a:endParaRPr sz="3020"/>
          </a:p>
        </p:txBody>
      </p:sp>
      <p:sp>
        <p:nvSpPr>
          <p:cNvPr id="89" name="Google Shape;89;p3"/>
          <p:cNvSpPr txBox="1"/>
          <p:nvPr>
            <p:ph idx="1" type="body"/>
          </p:nvPr>
        </p:nvSpPr>
        <p:spPr>
          <a:xfrm>
            <a:off x="311700" y="972496"/>
            <a:ext cx="8520600" cy="3551150"/>
          </a:xfrm>
          <a:prstGeom prst="rect">
            <a:avLst/>
          </a:prstGeom>
          <a:noFill/>
          <a:ln>
            <a:noFill/>
          </a:ln>
        </p:spPr>
        <p:txBody>
          <a:bodyPr anchorCtr="0" anchor="t" bIns="91425" lIns="91425" spcFirstLastPara="1" rIns="91425" wrap="square" tIns="91425">
            <a:normAutofit/>
          </a:bodyPr>
          <a:lstStyle/>
          <a:p>
            <a:pPr indent="0" lvl="0" marL="114300" rtl="0" algn="l">
              <a:lnSpc>
                <a:spcPct val="115000"/>
              </a:lnSpc>
              <a:spcBef>
                <a:spcPts val="0"/>
              </a:spcBef>
              <a:spcAft>
                <a:spcPts val="0"/>
              </a:spcAft>
              <a:buSzPts val="1800"/>
              <a:buNone/>
            </a:pPr>
            <a:r>
              <a:rPr lang="en-US" sz="1100">
                <a:solidFill>
                  <a:srgbClr val="2E2F30"/>
                </a:solidFill>
              </a:rPr>
              <a:t>Clear Air Turbulence (CAT) occurs in clear skies, typically near the jet stream, mountain waves, or wind shear regions. Predicting CAT is challenging due to the lack of direct visual indicators. CAT prediction involves identifying areas of high turbulence probability based on atmospheric parameters.</a:t>
            </a:r>
            <a:endParaRPr sz="1100">
              <a:solidFill>
                <a:srgbClr val="2E2F30"/>
              </a:solidFill>
            </a:endParaRPr>
          </a:p>
          <a:p>
            <a:pPr indent="0" lvl="0" marL="114300" rtl="0" algn="l">
              <a:lnSpc>
                <a:spcPct val="115000"/>
              </a:lnSpc>
              <a:spcBef>
                <a:spcPts val="0"/>
              </a:spcBef>
              <a:spcAft>
                <a:spcPts val="0"/>
              </a:spcAft>
              <a:buSzPts val="1800"/>
              <a:buNone/>
            </a:pPr>
            <a:r>
              <a:t/>
            </a:r>
            <a:endParaRPr sz="1100">
              <a:solidFill>
                <a:srgbClr val="2E2F30"/>
              </a:solidFill>
            </a:endParaRPr>
          </a:p>
          <a:p>
            <a:pPr indent="0" lvl="0" marL="114300" rtl="0" algn="l">
              <a:lnSpc>
                <a:spcPct val="115000"/>
              </a:lnSpc>
              <a:spcBef>
                <a:spcPts val="0"/>
              </a:spcBef>
              <a:spcAft>
                <a:spcPts val="0"/>
              </a:spcAft>
              <a:buSzPts val="1800"/>
              <a:buNone/>
            </a:pPr>
            <a:r>
              <a:t/>
            </a:r>
            <a:endParaRPr sz="1100">
              <a:solidFill>
                <a:srgbClr val="2E2F30"/>
              </a:solidFill>
            </a:endParaRPr>
          </a:p>
          <a:p>
            <a:pPr indent="0" lvl="0" marL="114300" rtl="0" algn="l">
              <a:lnSpc>
                <a:spcPct val="115000"/>
              </a:lnSpc>
              <a:spcBef>
                <a:spcPts val="0"/>
              </a:spcBef>
              <a:spcAft>
                <a:spcPts val="0"/>
              </a:spcAft>
              <a:buSzPts val="1800"/>
              <a:buNone/>
            </a:pPr>
            <a:r>
              <a:rPr b="1" lang="en-US" sz="1100">
                <a:solidFill>
                  <a:srgbClr val="2E2F30"/>
                </a:solidFill>
              </a:rPr>
              <a:t>Key Atmospheric Parameters:</a:t>
            </a:r>
            <a:endParaRPr b="1" sz="1100">
              <a:solidFill>
                <a:srgbClr val="2E2F30"/>
              </a:solidFill>
            </a:endParaRPr>
          </a:p>
          <a:p>
            <a:pPr indent="0" lvl="0" marL="114300" rtl="0" algn="l">
              <a:lnSpc>
                <a:spcPct val="115000"/>
              </a:lnSpc>
              <a:spcBef>
                <a:spcPts val="0"/>
              </a:spcBef>
              <a:spcAft>
                <a:spcPts val="0"/>
              </a:spcAft>
              <a:buSzPts val="1800"/>
              <a:buNone/>
            </a:pPr>
            <a:r>
              <a:t/>
            </a:r>
            <a:endParaRPr sz="1100">
              <a:solidFill>
                <a:srgbClr val="2E2F30"/>
              </a:solidFill>
            </a:endParaRPr>
          </a:p>
          <a:p>
            <a:pPr indent="0" lvl="0" marL="114300" rtl="0" algn="l">
              <a:lnSpc>
                <a:spcPct val="150000"/>
              </a:lnSpc>
              <a:spcBef>
                <a:spcPts val="0"/>
              </a:spcBef>
              <a:spcAft>
                <a:spcPts val="0"/>
              </a:spcAft>
              <a:buSzPts val="1800"/>
              <a:buNone/>
            </a:pPr>
            <a:r>
              <a:rPr lang="en-US" sz="1100">
                <a:solidFill>
                  <a:srgbClr val="2E2F30"/>
                </a:solidFill>
              </a:rPr>
              <a:t>1.      Vertical Wind Shear (S): 		Rate of change of wind speed with height.</a:t>
            </a:r>
            <a:endParaRPr sz="1100">
              <a:solidFill>
                <a:srgbClr val="2E2F30"/>
              </a:solidFill>
            </a:endParaRPr>
          </a:p>
          <a:p>
            <a:pPr indent="0" lvl="0" marL="114300" rtl="0" algn="l">
              <a:lnSpc>
                <a:spcPct val="150000"/>
              </a:lnSpc>
              <a:spcBef>
                <a:spcPts val="0"/>
              </a:spcBef>
              <a:spcAft>
                <a:spcPts val="0"/>
              </a:spcAft>
              <a:buSzPts val="1800"/>
              <a:buNone/>
            </a:pPr>
            <a:r>
              <a:rPr lang="en-US" sz="1100">
                <a:solidFill>
                  <a:srgbClr val="2E2F30"/>
                </a:solidFill>
              </a:rPr>
              <a:t>2.      Deformation (D): 			Measures of flow stretching or compression</a:t>
            </a:r>
            <a:endParaRPr sz="1100">
              <a:solidFill>
                <a:srgbClr val="2E2F30"/>
              </a:solidFill>
            </a:endParaRPr>
          </a:p>
          <a:p>
            <a:pPr indent="0" lvl="0" marL="114300" rtl="0" algn="l">
              <a:lnSpc>
                <a:spcPct val="150000"/>
              </a:lnSpc>
              <a:spcBef>
                <a:spcPts val="0"/>
              </a:spcBef>
              <a:spcAft>
                <a:spcPts val="0"/>
              </a:spcAft>
              <a:buSzPts val="1800"/>
              <a:buNone/>
            </a:pPr>
            <a:r>
              <a:rPr lang="en-US" sz="1100">
                <a:solidFill>
                  <a:srgbClr val="2E2F30"/>
                </a:solidFill>
              </a:rPr>
              <a:t>3.      Richardson Number (Ri): 		A dimensionless number that indicates stability.</a:t>
            </a:r>
            <a:endParaRPr sz="1100">
              <a:solidFill>
                <a:srgbClr val="2E2F30"/>
              </a:solidFill>
            </a:endParaRPr>
          </a:p>
          <a:p>
            <a:pPr indent="0" lvl="0" marL="114300" rtl="0" algn="l">
              <a:lnSpc>
                <a:spcPct val="150000"/>
              </a:lnSpc>
              <a:spcBef>
                <a:spcPts val="0"/>
              </a:spcBef>
              <a:spcAft>
                <a:spcPts val="0"/>
              </a:spcAft>
              <a:buSzPts val="1800"/>
              <a:buNone/>
            </a:pPr>
            <a:r>
              <a:rPr lang="en-US" sz="1100">
                <a:solidFill>
                  <a:srgbClr val="2E2F30"/>
                </a:solidFill>
              </a:rPr>
              <a:t>4.      Eddy Dissipation Rate (ϵ): 		A direct measure of turbulence intensity.</a:t>
            </a:r>
            <a:endParaRPr sz="1100">
              <a:solidFill>
                <a:srgbClr val="2E2F30"/>
              </a:solidFill>
            </a:endParaRPr>
          </a:p>
          <a:p>
            <a:pPr indent="0" lvl="0" marL="114300" rtl="0" algn="l">
              <a:lnSpc>
                <a:spcPct val="150000"/>
              </a:lnSpc>
              <a:spcBef>
                <a:spcPts val="0"/>
              </a:spcBef>
              <a:spcAft>
                <a:spcPts val="0"/>
              </a:spcAft>
              <a:buSzPts val="1800"/>
              <a:buNone/>
            </a:pPr>
            <a:r>
              <a:rPr lang="en-US" sz="1100">
                <a:solidFill>
                  <a:srgbClr val="2E2F30"/>
                </a:solidFill>
              </a:rPr>
              <a:t>5.      Temperature Gradient (∇T): 		Affects stability and turbulence formation</a:t>
            </a:r>
            <a:endParaRPr sz="1100">
              <a:solidFill>
                <a:srgbClr val="2E2F30"/>
              </a:solidFill>
            </a:endParaRPr>
          </a:p>
          <a:p>
            <a:pPr indent="-228600" lvl="0" marL="457200" rtl="0" algn="l">
              <a:lnSpc>
                <a:spcPct val="115000"/>
              </a:lnSpc>
              <a:spcBef>
                <a:spcPts val="0"/>
              </a:spcBef>
              <a:spcAft>
                <a:spcPts val="0"/>
              </a:spcAft>
              <a:buSzPts val="1800"/>
              <a:buFont typeface="Arial"/>
              <a:buNone/>
            </a:pPr>
            <a:r>
              <a:t/>
            </a:r>
            <a:endParaRPr sz="1050">
              <a:solidFill>
                <a:srgbClr val="2E2F30"/>
              </a:solidFill>
              <a:latin typeface="Inter"/>
              <a:ea typeface="Inter"/>
              <a:cs typeface="Inter"/>
              <a:sym typeface="Inter"/>
            </a:endParaRPr>
          </a:p>
          <a:p>
            <a:pPr indent="-228600" lvl="0" marL="457200" rtl="0" algn="l">
              <a:lnSpc>
                <a:spcPct val="115000"/>
              </a:lnSpc>
              <a:spcBef>
                <a:spcPts val="0"/>
              </a:spcBef>
              <a:spcAft>
                <a:spcPts val="0"/>
              </a:spcAft>
              <a:buSzPts val="1800"/>
              <a:buFont typeface="Arial"/>
              <a:buNone/>
            </a:pPr>
            <a:r>
              <a:t/>
            </a:r>
            <a:endParaRPr sz="1050">
              <a:solidFill>
                <a:srgbClr val="2E2F30"/>
              </a:solidFill>
              <a:latin typeface="Inter"/>
              <a:ea typeface="Inter"/>
              <a:cs typeface="Inter"/>
              <a:sym typeface="Inter"/>
            </a:endParaRPr>
          </a:p>
          <a:p>
            <a:pPr indent="-228600" lvl="0" marL="457200" rtl="0" algn="l">
              <a:lnSpc>
                <a:spcPct val="115000"/>
              </a:lnSpc>
              <a:spcBef>
                <a:spcPts val="0"/>
              </a:spcBef>
              <a:spcAft>
                <a:spcPts val="0"/>
              </a:spcAft>
              <a:buSzPts val="1800"/>
              <a:buFont typeface="Arial"/>
              <a:buNone/>
            </a:pPr>
            <a:r>
              <a:t/>
            </a:r>
            <a:endParaRPr sz="1050">
              <a:solidFill>
                <a:srgbClr val="2E2F30"/>
              </a:solidFill>
              <a:latin typeface="Inter"/>
              <a:ea typeface="Inter"/>
              <a:cs typeface="Inter"/>
              <a:sym typeface="Inter"/>
            </a:endParaRPr>
          </a:p>
          <a:p>
            <a:pPr indent="0" lvl="0" marL="114300" rtl="0" algn="l">
              <a:lnSpc>
                <a:spcPct val="115000"/>
              </a:lnSpc>
              <a:spcBef>
                <a:spcPts val="0"/>
              </a:spcBef>
              <a:spcAft>
                <a:spcPts val="0"/>
              </a:spcAft>
              <a:buSzPts val="1800"/>
              <a:buNone/>
            </a:pPr>
            <a:r>
              <a:t/>
            </a:r>
            <a:endParaRPr sz="1050">
              <a:solidFill>
                <a:srgbClr val="2E2F30"/>
              </a:solidFill>
              <a:latin typeface="Inter"/>
              <a:ea typeface="Inter"/>
              <a:cs typeface="Inter"/>
              <a:sym typeface="Inter"/>
            </a:endParaRPr>
          </a:p>
          <a:p>
            <a:pPr indent="-228600" lvl="0" marL="457200" rtl="0" algn="l">
              <a:lnSpc>
                <a:spcPct val="115000"/>
              </a:lnSpc>
              <a:spcBef>
                <a:spcPts val="0"/>
              </a:spcBef>
              <a:spcAft>
                <a:spcPts val="0"/>
              </a:spcAft>
              <a:buSzPts val="1800"/>
              <a:buNone/>
            </a:pPr>
            <a:r>
              <a:t/>
            </a:r>
            <a:endParaRPr/>
          </a:p>
        </p:txBody>
      </p:sp>
      <p:sp>
        <p:nvSpPr>
          <p:cNvPr id="90" name="Google Shape;90;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4" name="Shape 94"/>
        <p:cNvGrpSpPr/>
        <p:nvPr/>
      </p:nvGrpSpPr>
      <p:grpSpPr>
        <a:xfrm>
          <a:off x="0" y="0"/>
          <a:ext cx="0" cy="0"/>
          <a:chOff x="0" y="0"/>
          <a:chExt cx="0" cy="0"/>
        </a:xfrm>
      </p:grpSpPr>
      <p:sp>
        <p:nvSpPr>
          <p:cNvPr id="95" name="Google Shape;95;p6"/>
          <p:cNvSpPr txBox="1"/>
          <p:nvPr>
            <p:ph idx="1" type="body"/>
          </p:nvPr>
        </p:nvSpPr>
        <p:spPr>
          <a:xfrm>
            <a:off x="306300" y="535230"/>
            <a:ext cx="8754300" cy="3311400"/>
          </a:xfrm>
          <a:prstGeom prst="rect">
            <a:avLst/>
          </a:prstGeom>
          <a:noFill/>
          <a:ln>
            <a:noFill/>
          </a:ln>
        </p:spPr>
        <p:txBody>
          <a:bodyPr anchorCtr="0" anchor="t" bIns="91425" lIns="91425" spcFirstLastPara="1" rIns="91425" wrap="square" tIns="91425">
            <a:normAutofit lnSpcReduction="10000"/>
          </a:bodyPr>
          <a:lstStyle/>
          <a:p>
            <a:pPr indent="0" lvl="0" marL="114300" rtl="0" algn="l">
              <a:lnSpc>
                <a:spcPct val="150000"/>
              </a:lnSpc>
              <a:spcBef>
                <a:spcPts val="0"/>
              </a:spcBef>
              <a:spcAft>
                <a:spcPts val="0"/>
              </a:spcAft>
              <a:buSzPts val="1800"/>
              <a:buNone/>
            </a:pPr>
            <a:r>
              <a:t/>
            </a:r>
            <a:endParaRPr sz="1200">
              <a:solidFill>
                <a:srgbClr val="2E2F30"/>
              </a:solidFill>
            </a:endParaRPr>
          </a:p>
          <a:p>
            <a:pPr indent="0" lvl="0" marL="114300" rtl="0" algn="l">
              <a:lnSpc>
                <a:spcPct val="150000"/>
              </a:lnSpc>
              <a:spcBef>
                <a:spcPts val="0"/>
              </a:spcBef>
              <a:spcAft>
                <a:spcPts val="0"/>
              </a:spcAft>
              <a:buSzPts val="1800"/>
              <a:buNone/>
            </a:pPr>
            <a:r>
              <a:rPr lang="en-US" sz="1200">
                <a:solidFill>
                  <a:srgbClr val="2E2F30"/>
                </a:solidFill>
              </a:rPr>
              <a:t>The Federal Aviation Administration [1] defines CAT as “sudden severe turbulence occurring in cloudless regions that causes violent buffeting of aircraft.</a:t>
            </a:r>
            <a:endParaRPr sz="1200">
              <a:solidFill>
                <a:srgbClr val="2E2F30"/>
              </a:solidFill>
            </a:endParaRPr>
          </a:p>
          <a:p>
            <a:pPr indent="0" lvl="0" marL="114300" rtl="0" algn="l">
              <a:lnSpc>
                <a:spcPct val="150000"/>
              </a:lnSpc>
              <a:spcBef>
                <a:spcPts val="0"/>
              </a:spcBef>
              <a:spcAft>
                <a:spcPts val="0"/>
              </a:spcAft>
              <a:buSzPts val="1800"/>
              <a:buNone/>
            </a:pPr>
            <a:r>
              <a:t/>
            </a:r>
            <a:endParaRPr sz="1200">
              <a:solidFill>
                <a:srgbClr val="2E2F30"/>
              </a:solidFill>
            </a:endParaRPr>
          </a:p>
          <a:p>
            <a:pPr indent="0" lvl="0" marL="114300" rtl="0" algn="l">
              <a:lnSpc>
                <a:spcPct val="150000"/>
              </a:lnSpc>
              <a:spcBef>
                <a:spcPts val="0"/>
              </a:spcBef>
              <a:spcAft>
                <a:spcPts val="0"/>
              </a:spcAft>
              <a:buSzPts val="1800"/>
              <a:buNone/>
            </a:pPr>
            <a:r>
              <a:rPr lang="en-US" sz="1200">
                <a:solidFill>
                  <a:srgbClr val="2E2F30"/>
                </a:solidFill>
              </a:rPr>
              <a:t>In [2], it was shown, that CAT SNR lesser than 10 dB is captured more effectively through Reduced-Rank Multistage Wiener Filter(RR-MWF) in comparison to the conventional weather radar signal processing method which is Pulse Pair Processing (PPP).</a:t>
            </a:r>
            <a:endParaRPr sz="1200">
              <a:solidFill>
                <a:srgbClr val="2E2F30"/>
              </a:solidFill>
            </a:endParaRPr>
          </a:p>
          <a:p>
            <a:pPr indent="0" lvl="0" marL="114300" rtl="0" algn="l">
              <a:lnSpc>
                <a:spcPct val="115000"/>
              </a:lnSpc>
              <a:spcBef>
                <a:spcPts val="1200"/>
              </a:spcBef>
              <a:spcAft>
                <a:spcPts val="0"/>
              </a:spcAft>
              <a:buSzPts val="1800"/>
              <a:buNone/>
            </a:pPr>
            <a:r>
              <a:t/>
            </a:r>
            <a:endParaRPr/>
          </a:p>
          <a:p>
            <a:pPr indent="0" lvl="0" marL="114300" rtl="0" algn="just">
              <a:lnSpc>
                <a:spcPct val="115000"/>
              </a:lnSpc>
              <a:spcBef>
                <a:spcPts val="0"/>
              </a:spcBef>
              <a:spcAft>
                <a:spcPts val="0"/>
              </a:spcAft>
              <a:buClr>
                <a:schemeClr val="dk1"/>
              </a:buClr>
              <a:buSzPts val="1100"/>
              <a:buFont typeface="Arial"/>
              <a:buNone/>
            </a:pPr>
            <a:r>
              <a:t/>
            </a:r>
            <a:endParaRPr/>
          </a:p>
          <a:p>
            <a:pPr indent="0" lvl="0" marL="114300" rtl="0" algn="l">
              <a:lnSpc>
                <a:spcPct val="115000"/>
              </a:lnSpc>
              <a:spcBef>
                <a:spcPts val="1200"/>
              </a:spcBef>
              <a:spcAft>
                <a:spcPts val="0"/>
              </a:spcAft>
              <a:buSzPts val="1800"/>
              <a:buNone/>
            </a:pPr>
            <a:r>
              <a:t/>
            </a:r>
            <a:endParaRPr/>
          </a:p>
        </p:txBody>
      </p:sp>
      <p:sp>
        <p:nvSpPr>
          <p:cNvPr id="96" name="Google Shape;96;p6"/>
          <p:cNvSpPr txBox="1"/>
          <p:nvPr/>
        </p:nvSpPr>
        <p:spPr>
          <a:xfrm>
            <a:off x="4033095" y="416885"/>
            <a:ext cx="4943991" cy="738664"/>
          </a:xfrm>
          <a:prstGeom prst="rect">
            <a:avLst/>
          </a:prstGeom>
          <a:noFill/>
          <a:ln>
            <a:noFill/>
          </a:ln>
        </p:spPr>
        <p:txBody>
          <a:bodyPr anchorCtr="0" anchor="t" bIns="45700" lIns="91425" spcFirstLastPara="1" rIns="91425" wrap="square" tIns="45700">
            <a:spAutoFit/>
          </a:bodyPr>
          <a:lstStyle/>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6"/>
          <p:cNvSpPr txBox="1"/>
          <p:nvPr/>
        </p:nvSpPr>
        <p:spPr>
          <a:xfrm>
            <a:off x="1291771" y="3229428"/>
            <a:ext cx="2402114" cy="2308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98" name="Google Shape;98;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
        <p:nvSpPr>
          <p:cNvPr id="99" name="Google Shape;99;p6"/>
          <p:cNvSpPr txBox="1"/>
          <p:nvPr/>
        </p:nvSpPr>
        <p:spPr>
          <a:xfrm>
            <a:off x="83400" y="4233000"/>
            <a:ext cx="8977200" cy="9234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rgbClr val="000000"/>
              </a:buClr>
              <a:buSzPts val="1200"/>
              <a:buFont typeface="Arial"/>
              <a:buAutoNum type="arabicPeriod"/>
            </a:pPr>
            <a:r>
              <a:rPr b="0" i="0" lang="en-US" sz="1200" u="none" cap="none" strike="noStrike">
                <a:solidFill>
                  <a:srgbClr val="000000"/>
                </a:solidFill>
                <a:latin typeface="Arial"/>
                <a:ea typeface="Arial"/>
                <a:cs typeface="Arial"/>
                <a:sym typeface="Arial"/>
              </a:rPr>
              <a:t>FDA. Fedaral aviation administartion. </a:t>
            </a:r>
            <a:r>
              <a:rPr b="0" i="0" lang="en-US" sz="1200" u="sng" cap="none" strike="noStrike">
                <a:solidFill>
                  <a:schemeClr val="hlink"/>
                </a:solidFill>
                <a:latin typeface="Arial"/>
                <a:ea typeface="Arial"/>
                <a:cs typeface="Arial"/>
                <a:sym typeface="Arial"/>
                <a:hlinkClick r:id="rId3"/>
              </a:rPr>
              <a:t>https:// www.independent.co.uk/travel/news- and- advice/turbulence-singapore-airlines-flight-what-causes-b2572488.html. 1, accessed 22.09.2024</a:t>
            </a:r>
            <a:endParaRPr b="0" i="0" sz="1200" u="none" cap="none" strike="noStrike">
              <a:solidFill>
                <a:srgbClr val="000000"/>
              </a:solidFill>
              <a:latin typeface="Arial"/>
              <a:ea typeface="Arial"/>
              <a:cs typeface="Arial"/>
              <a:sym typeface="Arial"/>
            </a:endParaRPr>
          </a:p>
          <a:p>
            <a:pPr indent="-304800" lvl="0" marL="457200" marR="0" rtl="0" algn="l">
              <a:lnSpc>
                <a:spcPct val="100000"/>
              </a:lnSpc>
              <a:spcBef>
                <a:spcPts val="0"/>
              </a:spcBef>
              <a:spcAft>
                <a:spcPts val="0"/>
              </a:spcAft>
              <a:buClr>
                <a:srgbClr val="000000"/>
              </a:buClr>
              <a:buSzPts val="1200"/>
              <a:buFont typeface="Arial"/>
              <a:buAutoNum type="arabicPeriod"/>
            </a:pPr>
            <a:r>
              <a:rPr b="0" i="0" lang="en-US" sz="1200" u="none" cap="none" strike="noStrike">
                <a:solidFill>
                  <a:srgbClr val="000000"/>
                </a:solidFill>
                <a:latin typeface="Arial"/>
                <a:ea typeface="Arial"/>
                <a:cs typeface="Arial"/>
                <a:sym typeface="Arial"/>
              </a:rPr>
              <a:t>Renbiao Wu, Yuandan Fan, Xiaoguang Lu, Zhe Zhang, and Hai Li. Detection of clear air turbulence by airborne weather radar using rr-mwf method. In 2018 IEEE/AIAA 37th Digital Avionics Systems Conference (DASC), pages 1–5, 2018. 1</a:t>
            </a:r>
            <a:endParaRPr b="0" i="0" sz="1400" u="none" cap="none" strike="noStrike">
              <a:solidFill>
                <a:srgbClr val="000000"/>
              </a:solidFill>
              <a:latin typeface="Arial"/>
              <a:ea typeface="Arial"/>
              <a:cs typeface="Arial"/>
              <a:sym typeface="Arial"/>
            </a:endParaRPr>
          </a:p>
        </p:txBody>
      </p:sp>
      <p:sp>
        <p:nvSpPr>
          <p:cNvPr id="100" name="Google Shape;100;p6"/>
          <p:cNvSpPr txBox="1"/>
          <p:nvPr>
            <p:ph type="title"/>
          </p:nvPr>
        </p:nvSpPr>
        <p:spPr>
          <a:xfrm>
            <a:off x="370307" y="2030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3020"/>
              <a:t>Literature Review</a:t>
            </a:r>
            <a:endParaRPr sz="302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04" name="Shape 104"/>
        <p:cNvGrpSpPr/>
        <p:nvPr/>
      </p:nvGrpSpPr>
      <p:grpSpPr>
        <a:xfrm>
          <a:off x="0" y="0"/>
          <a:ext cx="0" cy="0"/>
          <a:chOff x="0" y="0"/>
          <a:chExt cx="0" cy="0"/>
        </a:xfrm>
      </p:grpSpPr>
      <p:sp>
        <p:nvSpPr>
          <p:cNvPr id="105" name="Google Shape;105;g31ad37c3ddf_0_2"/>
          <p:cNvSpPr txBox="1"/>
          <p:nvPr>
            <p:ph idx="1" type="body"/>
          </p:nvPr>
        </p:nvSpPr>
        <p:spPr>
          <a:xfrm>
            <a:off x="311700" y="453651"/>
            <a:ext cx="8754300" cy="3648600"/>
          </a:xfrm>
          <a:prstGeom prst="rect">
            <a:avLst/>
          </a:prstGeom>
          <a:noFill/>
          <a:ln>
            <a:noFill/>
          </a:ln>
        </p:spPr>
        <p:txBody>
          <a:bodyPr anchorCtr="0" anchor="t" bIns="91425" lIns="91425" spcFirstLastPara="1" rIns="91425" wrap="square" tIns="91425">
            <a:normAutofit fontScale="92500" lnSpcReduction="20000"/>
          </a:bodyPr>
          <a:lstStyle/>
          <a:p>
            <a:pPr indent="0" lvl="0" marL="114300" rtl="0" algn="l">
              <a:lnSpc>
                <a:spcPct val="170000"/>
              </a:lnSpc>
              <a:spcBef>
                <a:spcPts val="0"/>
              </a:spcBef>
              <a:spcAft>
                <a:spcPts val="0"/>
              </a:spcAft>
              <a:buSzPct val="154838"/>
              <a:buNone/>
            </a:pPr>
            <a:r>
              <a:rPr lang="en-US" sz="1500">
                <a:solidFill>
                  <a:srgbClr val="2E2F30"/>
                </a:solidFill>
              </a:rPr>
              <a:t>In [3], the work proposes a Dynamic Matrix Completion (DMC)-based approach which is an optimization technique for use in the front-end of MIMO radar. The proposed approach suggests a Dynamic Singular Value thresholding technique which helps in eliminating the noise returns early in the processing chain.</a:t>
            </a:r>
            <a:endParaRPr sz="1500">
              <a:solidFill>
                <a:srgbClr val="2E2F30"/>
              </a:solidFill>
            </a:endParaRPr>
          </a:p>
          <a:p>
            <a:pPr indent="0" lvl="0" marL="114300" rtl="0" algn="l">
              <a:lnSpc>
                <a:spcPct val="170000"/>
              </a:lnSpc>
              <a:spcBef>
                <a:spcPts val="0"/>
              </a:spcBef>
              <a:spcAft>
                <a:spcPts val="0"/>
              </a:spcAft>
              <a:buSzPct val="154838"/>
              <a:buNone/>
            </a:pPr>
            <a:r>
              <a:rPr lang="en-US" sz="1500">
                <a:solidFill>
                  <a:srgbClr val="2E2F30"/>
                </a:solidFill>
              </a:rPr>
              <a:t>The result shown was in terms of enhanced probability of detection, reduced false alarm rate, and ultimately, improved target tracking performance.</a:t>
            </a:r>
            <a:endParaRPr sz="1500">
              <a:solidFill>
                <a:srgbClr val="2E2F30"/>
              </a:solidFill>
            </a:endParaRPr>
          </a:p>
          <a:p>
            <a:pPr indent="0" lvl="0" marL="114300" rtl="0" algn="l">
              <a:lnSpc>
                <a:spcPct val="170000"/>
              </a:lnSpc>
              <a:spcBef>
                <a:spcPts val="0"/>
              </a:spcBef>
              <a:spcAft>
                <a:spcPts val="0"/>
              </a:spcAft>
              <a:buSzPct val="154838"/>
              <a:buNone/>
            </a:pPr>
            <a:r>
              <a:t/>
            </a:r>
            <a:endParaRPr sz="1500">
              <a:solidFill>
                <a:srgbClr val="2E2F30"/>
              </a:solidFill>
            </a:endParaRPr>
          </a:p>
          <a:p>
            <a:pPr indent="0" lvl="0" marL="114300" rtl="0" algn="l">
              <a:lnSpc>
                <a:spcPct val="170000"/>
              </a:lnSpc>
              <a:spcBef>
                <a:spcPts val="0"/>
              </a:spcBef>
              <a:spcAft>
                <a:spcPts val="0"/>
              </a:spcAft>
              <a:buSzPct val="154838"/>
              <a:buNone/>
            </a:pPr>
            <a:r>
              <a:rPr lang="en-US" sz="1500">
                <a:solidFill>
                  <a:srgbClr val="2E2F30"/>
                </a:solidFill>
              </a:rPr>
              <a:t>In [4], the author employs a neural network technique i.e, Faster Region based Convolutional neural network (R-CNN) for object detection in densely populated areas, noting that SNR limitations were not a concern. The study also highlights that the performance of the Single Shot Detector (SSD) surpasses that of the YOLOv5 model. However, the SSD may struggle to identify small objects in complex scenarios or when multiple sensors are integrated.</a:t>
            </a:r>
            <a:endParaRPr sz="1500">
              <a:solidFill>
                <a:srgbClr val="2E2F30"/>
              </a:solidFill>
            </a:endParaRPr>
          </a:p>
        </p:txBody>
      </p:sp>
      <p:sp>
        <p:nvSpPr>
          <p:cNvPr id="106" name="Google Shape;106;g31ad37c3ddf_0_2"/>
          <p:cNvSpPr txBox="1"/>
          <p:nvPr/>
        </p:nvSpPr>
        <p:spPr>
          <a:xfrm>
            <a:off x="4033095" y="416885"/>
            <a:ext cx="4944000" cy="738900"/>
          </a:xfrm>
          <a:prstGeom prst="rect">
            <a:avLst/>
          </a:prstGeom>
          <a:noFill/>
          <a:ln>
            <a:noFill/>
          </a:ln>
        </p:spPr>
        <p:txBody>
          <a:bodyPr anchorCtr="0" anchor="t" bIns="45700" lIns="91425" spcFirstLastPara="1" rIns="91425" wrap="square" tIns="45700">
            <a:spAutoFit/>
          </a:bodyPr>
          <a:lstStyle/>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g31ad37c3ddf_0_2"/>
          <p:cNvSpPr txBox="1"/>
          <p:nvPr/>
        </p:nvSpPr>
        <p:spPr>
          <a:xfrm>
            <a:off x="1291771" y="3229428"/>
            <a:ext cx="2402100" cy="230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08" name="Google Shape;108;g31ad37c3ddf_0_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
        <p:nvSpPr>
          <p:cNvPr id="109" name="Google Shape;109;g31ad37c3ddf_0_2"/>
          <p:cNvSpPr txBox="1"/>
          <p:nvPr/>
        </p:nvSpPr>
        <p:spPr>
          <a:xfrm>
            <a:off x="274800" y="3949850"/>
            <a:ext cx="8754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g31ad37c3ddf_0_2"/>
          <p:cNvSpPr txBox="1"/>
          <p:nvPr/>
        </p:nvSpPr>
        <p:spPr>
          <a:xfrm>
            <a:off x="83400" y="3949850"/>
            <a:ext cx="8977200" cy="11391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rgbClr val="000000"/>
              </a:buClr>
              <a:buSzPts val="1200"/>
              <a:buFont typeface="Arial"/>
              <a:buAutoNum type="arabicPeriod" startAt="3"/>
            </a:pPr>
            <a:r>
              <a:rPr b="0" i="0" lang="en-US" sz="1200" u="none" cap="none" strike="noStrike">
                <a:solidFill>
                  <a:schemeClr val="dk1"/>
                </a:solidFill>
                <a:latin typeface="Arial"/>
                <a:ea typeface="Arial"/>
                <a:cs typeface="Arial"/>
                <a:sym typeface="Arial"/>
              </a:rPr>
              <a:t>Harsha Vardhan, Ruchi Tripathi, and Ketan Rajawat. Adaptive front-end for mimo radar with dynamic matrix completion. In 2020 International Conference on Signal Processing and Communications (SPCOM), pages 1–5, 2020. 1</a:t>
            </a:r>
            <a:endParaRPr b="0" i="0" sz="1200" u="none" cap="none" strike="noStrike">
              <a:solidFill>
                <a:schemeClr val="dk1"/>
              </a:solidFill>
              <a:latin typeface="Arial"/>
              <a:ea typeface="Arial"/>
              <a:cs typeface="Arial"/>
              <a:sym typeface="Arial"/>
            </a:endParaRPr>
          </a:p>
          <a:p>
            <a:pPr indent="-304800" lvl="0" marL="457200" marR="0" rtl="0" algn="l">
              <a:lnSpc>
                <a:spcPct val="100000"/>
              </a:lnSpc>
              <a:spcBef>
                <a:spcPts val="0"/>
              </a:spcBef>
              <a:spcAft>
                <a:spcPts val="0"/>
              </a:spcAft>
              <a:buClr>
                <a:srgbClr val="000000"/>
              </a:buClr>
              <a:buSzPts val="1200"/>
              <a:buFont typeface="Arial"/>
              <a:buAutoNum type="arabicPeriod" startAt="3"/>
            </a:pPr>
            <a:r>
              <a:rPr b="0" i="0" lang="en-US" sz="1200" u="none" cap="none" strike="noStrike">
                <a:solidFill>
                  <a:schemeClr val="dk1"/>
                </a:solidFill>
                <a:latin typeface="Arial"/>
                <a:ea typeface="Arial"/>
                <a:cs typeface="Arial"/>
                <a:sym typeface="Arial"/>
              </a:rPr>
              <a:t>Reagan L. Galvez, Argel A. Bandala, Elmer P. Dadios, Ryan Rhay P. Vicerra, and Jose Martin Z. Maningo. Object detection using convolutional neural networks. In TENCON 2018 - 2018 IEEE Region 10 conference, pages 2023–2027, 2018. 1</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g31ad37c3ddf_0_2"/>
          <p:cNvSpPr txBox="1"/>
          <p:nvPr>
            <p:ph type="title"/>
          </p:nvPr>
        </p:nvSpPr>
        <p:spPr>
          <a:xfrm>
            <a:off x="311707" y="-1190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3020"/>
              <a:t>Literature Review</a:t>
            </a:r>
            <a:endParaRPr sz="302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5" name="Shape 115"/>
        <p:cNvGrpSpPr/>
        <p:nvPr/>
      </p:nvGrpSpPr>
      <p:grpSpPr>
        <a:xfrm>
          <a:off x="0" y="0"/>
          <a:ext cx="0" cy="0"/>
          <a:chOff x="0" y="0"/>
          <a:chExt cx="0" cy="0"/>
        </a:xfrm>
      </p:grpSpPr>
      <p:sp>
        <p:nvSpPr>
          <p:cNvPr id="116" name="Google Shape;116;p7">
            <a:hlinkClick r:id="rId3"/>
          </p:cNvPr>
          <p:cNvSpPr txBox="1"/>
          <p:nvPr>
            <p:ph idx="1" type="body"/>
          </p:nvPr>
        </p:nvSpPr>
        <p:spPr>
          <a:xfrm>
            <a:off x="311700" y="148856"/>
            <a:ext cx="8754328" cy="4420019"/>
          </a:xfrm>
          <a:prstGeom prst="rect">
            <a:avLst/>
          </a:prstGeom>
          <a:noFill/>
          <a:ln>
            <a:noFill/>
          </a:ln>
        </p:spPr>
        <p:txBody>
          <a:bodyPr anchorCtr="0" anchor="t" bIns="91425" lIns="91425" spcFirstLastPara="1" rIns="91425" wrap="square" tIns="91425">
            <a:normAutofit/>
          </a:bodyPr>
          <a:lstStyle/>
          <a:p>
            <a:pPr indent="0" lvl="0" marL="114300" rtl="0" algn="l">
              <a:lnSpc>
                <a:spcPct val="115000"/>
              </a:lnSpc>
              <a:spcBef>
                <a:spcPts val="0"/>
              </a:spcBef>
              <a:spcAft>
                <a:spcPts val="0"/>
              </a:spcAft>
              <a:buSzPts val="1800"/>
              <a:buNone/>
            </a:pPr>
            <a:r>
              <a:rPr lang="en-US"/>
              <a:t>:v</a:t>
            </a:r>
            <a:endParaRPr/>
          </a:p>
        </p:txBody>
      </p:sp>
      <p:pic>
        <p:nvPicPr>
          <p:cNvPr id="117" name="Google Shape;117;p7"/>
          <p:cNvPicPr preferRelativeResize="0"/>
          <p:nvPr/>
        </p:nvPicPr>
        <p:blipFill rotWithShape="1">
          <a:blip r:embed="rId4">
            <a:alphaModFix/>
          </a:blip>
          <a:srcRect b="0" l="0" r="0" t="0"/>
          <a:stretch/>
        </p:blipFill>
        <p:spPr>
          <a:xfrm>
            <a:off x="399713" y="1135827"/>
            <a:ext cx="3545370" cy="2011599"/>
          </a:xfrm>
          <a:prstGeom prst="rect">
            <a:avLst/>
          </a:prstGeom>
          <a:noFill/>
          <a:ln>
            <a:noFill/>
          </a:ln>
        </p:spPr>
      </p:pic>
      <p:sp>
        <p:nvSpPr>
          <p:cNvPr id="118" name="Google Shape;118;p7"/>
          <p:cNvSpPr txBox="1"/>
          <p:nvPr/>
        </p:nvSpPr>
        <p:spPr>
          <a:xfrm>
            <a:off x="4033095" y="416885"/>
            <a:ext cx="4944000" cy="46176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000000"/>
              </a:buClr>
              <a:buSzPts val="1050"/>
              <a:buFont typeface="Arial"/>
              <a:buChar char="•"/>
            </a:pPr>
            <a:r>
              <a:rPr b="0" i="0" lang="en-US" sz="1050" u="none" cap="none" strike="noStrike">
                <a:solidFill>
                  <a:srgbClr val="2E2F30"/>
                </a:solidFill>
                <a:latin typeface="Arial"/>
                <a:ea typeface="Arial"/>
                <a:cs typeface="Arial"/>
                <a:sym typeface="Arial"/>
              </a:rPr>
              <a:t>Multiple.mat files with associated RGB images </a:t>
            </a:r>
            <a:r>
              <a:rPr lang="en-US" sz="1050">
                <a:solidFill>
                  <a:srgbClr val="2E2F30"/>
                </a:solidFill>
              </a:rPr>
              <a:t>are</a:t>
            </a:r>
            <a:r>
              <a:rPr b="0" i="0" lang="en-US" sz="1050" u="none" cap="none" strike="noStrike">
                <a:solidFill>
                  <a:srgbClr val="2E2F30"/>
                </a:solidFill>
                <a:latin typeface="Arial"/>
                <a:ea typeface="Arial"/>
                <a:cs typeface="Arial"/>
                <a:sym typeface="Arial"/>
              </a:rPr>
              <a:t> collected. </a:t>
            </a:r>
            <a:endParaRPr b="0" i="0" sz="1400" u="none" cap="none" strike="noStrike">
              <a:solidFill>
                <a:srgbClr val="000000"/>
              </a:solidFill>
              <a:latin typeface="Arial"/>
              <a:ea typeface="Arial"/>
              <a:cs typeface="Arial"/>
              <a:sym typeface="Arial"/>
            </a:endParaRPr>
          </a:p>
          <a:p>
            <a:pPr indent="-219075" lvl="0" marL="285750" marR="0" rtl="0" algn="l">
              <a:lnSpc>
                <a:spcPct val="150000"/>
              </a:lnSpc>
              <a:spcBef>
                <a:spcPts val="0"/>
              </a:spcBef>
              <a:spcAft>
                <a:spcPts val="0"/>
              </a:spcAft>
              <a:buClr>
                <a:srgbClr val="000000"/>
              </a:buClr>
              <a:buSzPts val="1050"/>
              <a:buFont typeface="Arial"/>
              <a:buNone/>
            </a:pPr>
            <a:r>
              <a:t/>
            </a:r>
            <a:endParaRPr b="0" i="0" sz="1050" u="none" cap="none" strike="noStrike">
              <a:solidFill>
                <a:srgbClr val="2E2F3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050"/>
              <a:buFont typeface="Arial"/>
              <a:buChar char="•"/>
            </a:pPr>
            <a:r>
              <a:rPr b="0" i="0" lang="en-US" sz="1050" u="none" cap="none" strike="noStrike">
                <a:solidFill>
                  <a:srgbClr val="2E2F30"/>
                </a:solidFill>
                <a:latin typeface="Arial"/>
                <a:ea typeface="Arial"/>
                <a:cs typeface="Arial"/>
                <a:sym typeface="Arial"/>
              </a:rPr>
              <a:t>RGB images and </a:t>
            </a:r>
            <a:r>
              <a:rPr lang="en-US" sz="1050">
                <a:solidFill>
                  <a:srgbClr val="2E2F30"/>
                </a:solidFill>
              </a:rPr>
              <a:t>HSI</a:t>
            </a:r>
            <a:r>
              <a:rPr b="0" i="0" lang="en-US" sz="1050" u="none" cap="none" strike="noStrike">
                <a:solidFill>
                  <a:srgbClr val="2E2F30"/>
                </a:solidFill>
                <a:latin typeface="Arial"/>
                <a:ea typeface="Arial"/>
                <a:cs typeface="Arial"/>
                <a:sym typeface="Arial"/>
              </a:rPr>
              <a:t> data normalization, as well as dimensionality reduction if data sets include redundant information.</a:t>
            </a:r>
            <a:endParaRPr b="0" i="0" sz="1400" u="none" cap="none" strike="noStrike">
              <a:solidFill>
                <a:srgbClr val="000000"/>
              </a:solidFill>
              <a:latin typeface="Arial"/>
              <a:ea typeface="Arial"/>
              <a:cs typeface="Arial"/>
              <a:sym typeface="Arial"/>
            </a:endParaRPr>
          </a:p>
          <a:p>
            <a:pPr indent="-219075" lvl="0" marL="285750" marR="0" rtl="0" algn="l">
              <a:lnSpc>
                <a:spcPct val="150000"/>
              </a:lnSpc>
              <a:spcBef>
                <a:spcPts val="0"/>
              </a:spcBef>
              <a:spcAft>
                <a:spcPts val="0"/>
              </a:spcAft>
              <a:buClr>
                <a:srgbClr val="000000"/>
              </a:buClr>
              <a:buSzPts val="1050"/>
              <a:buFont typeface="Arial"/>
              <a:buNone/>
            </a:pPr>
            <a:r>
              <a:t/>
            </a:r>
            <a:endParaRPr b="0" i="0" sz="1050" u="none" cap="none" strike="noStrike">
              <a:solidFill>
                <a:srgbClr val="2E2F3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050"/>
              <a:buFont typeface="Arial"/>
              <a:buChar char="•"/>
            </a:pPr>
            <a:r>
              <a:rPr b="0" i="0" lang="en-US" sz="1050" u="none" cap="none" strike="noStrike">
                <a:solidFill>
                  <a:srgbClr val="2E2F30"/>
                </a:solidFill>
                <a:latin typeface="Arial"/>
                <a:ea typeface="Arial"/>
                <a:cs typeface="Arial"/>
                <a:sym typeface="Arial"/>
              </a:rPr>
              <a:t>Using the neural network (NN) technique, extract spatial features from RGB images and spectral features from </a:t>
            </a:r>
            <a:r>
              <a:rPr lang="en-US" sz="1050">
                <a:solidFill>
                  <a:srgbClr val="2E2F30"/>
                </a:solidFill>
              </a:rPr>
              <a:t>HSI</a:t>
            </a:r>
            <a:r>
              <a:rPr b="0" i="0" lang="en-US" sz="1050" u="none" cap="none" strike="noStrike">
                <a:solidFill>
                  <a:srgbClr val="2E2F30"/>
                </a:solidFill>
                <a:latin typeface="Arial"/>
                <a:ea typeface="Arial"/>
                <a:cs typeface="Arial"/>
                <a:sym typeface="Arial"/>
              </a:rPr>
              <a:t> data. To generate a complete feature set, combine the extracted spatial and spectral information</a:t>
            </a:r>
            <a:endParaRPr b="0" i="0" sz="1400" u="none" cap="none" strike="noStrike">
              <a:solidFill>
                <a:srgbClr val="000000"/>
              </a:solidFill>
              <a:latin typeface="Arial"/>
              <a:ea typeface="Arial"/>
              <a:cs typeface="Arial"/>
              <a:sym typeface="Arial"/>
            </a:endParaRPr>
          </a:p>
          <a:p>
            <a:pPr indent="-219075" lvl="0" marL="285750" marR="0" rtl="0" algn="l">
              <a:lnSpc>
                <a:spcPct val="150000"/>
              </a:lnSpc>
              <a:spcBef>
                <a:spcPts val="0"/>
              </a:spcBef>
              <a:spcAft>
                <a:spcPts val="0"/>
              </a:spcAft>
              <a:buClr>
                <a:srgbClr val="000000"/>
              </a:buClr>
              <a:buSzPts val="1050"/>
              <a:buFont typeface="Arial"/>
              <a:buNone/>
            </a:pPr>
            <a:r>
              <a:t/>
            </a:r>
            <a:endParaRPr b="0" i="0" sz="1050" u="none" cap="none" strike="noStrike">
              <a:solidFill>
                <a:srgbClr val="2E2F3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050"/>
              <a:buFont typeface="Arial"/>
              <a:buChar char="•"/>
            </a:pPr>
            <a:r>
              <a:rPr b="0" i="0" lang="en-US" sz="1050" u="none" cap="none" strike="noStrike">
                <a:solidFill>
                  <a:srgbClr val="2E2F30"/>
                </a:solidFill>
                <a:latin typeface="Arial"/>
                <a:ea typeface="Arial"/>
                <a:cs typeface="Arial"/>
                <a:sym typeface="Arial"/>
              </a:rPr>
              <a:t>Develop the neural network model and use fused spectral-spatial features to train it.</a:t>
            </a:r>
            <a:endParaRPr b="0" i="0" sz="1400" u="none" cap="none" strike="noStrike">
              <a:solidFill>
                <a:srgbClr val="000000"/>
              </a:solidFill>
              <a:latin typeface="Arial"/>
              <a:ea typeface="Arial"/>
              <a:cs typeface="Arial"/>
              <a:sym typeface="Arial"/>
            </a:endParaRPr>
          </a:p>
          <a:p>
            <a:pPr indent="-219075" lvl="0" marL="285750" marR="0" rtl="0" algn="l">
              <a:lnSpc>
                <a:spcPct val="150000"/>
              </a:lnSpc>
              <a:spcBef>
                <a:spcPts val="0"/>
              </a:spcBef>
              <a:spcAft>
                <a:spcPts val="0"/>
              </a:spcAft>
              <a:buClr>
                <a:srgbClr val="000000"/>
              </a:buClr>
              <a:buSzPts val="1050"/>
              <a:buFont typeface="Arial"/>
              <a:buNone/>
            </a:pPr>
            <a:r>
              <a:t/>
            </a:r>
            <a:endParaRPr b="0" i="0" sz="1050" u="none" cap="none" strike="noStrike">
              <a:solidFill>
                <a:srgbClr val="2E2F3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050"/>
              <a:buFont typeface="Arial"/>
              <a:buChar char="•"/>
            </a:pPr>
            <a:r>
              <a:rPr b="0" i="0" lang="en-US" sz="1050" u="none" cap="none" strike="noStrike">
                <a:solidFill>
                  <a:srgbClr val="2E2F30"/>
                </a:solidFill>
                <a:latin typeface="Arial"/>
                <a:ea typeface="Arial"/>
                <a:cs typeface="Arial"/>
                <a:sym typeface="Arial"/>
              </a:rPr>
              <a:t>We can use a new data set to test and refine the model once it has been trained. Classifying the various signal kinds in the </a:t>
            </a:r>
            <a:r>
              <a:rPr lang="en-US" sz="1050">
                <a:solidFill>
                  <a:srgbClr val="2E2F30"/>
                </a:solidFill>
              </a:rPr>
              <a:t>HSI</a:t>
            </a:r>
            <a:r>
              <a:rPr b="0" i="0" lang="en-US" sz="1050" u="none" cap="none" strike="noStrike">
                <a:solidFill>
                  <a:srgbClr val="2E2F30"/>
                </a:solidFill>
                <a:latin typeface="Arial"/>
                <a:ea typeface="Arial"/>
                <a:cs typeface="Arial"/>
                <a:sym typeface="Arial"/>
              </a:rPr>
              <a:t> images is the task of the trained model</a:t>
            </a:r>
            <a:endParaRPr b="0" i="0" sz="1050" u="none" cap="none" strike="noStrike">
              <a:solidFill>
                <a:srgbClr val="2E2F30"/>
              </a:solidFill>
              <a:latin typeface="Arial"/>
              <a:ea typeface="Arial"/>
              <a:cs typeface="Arial"/>
              <a:sym typeface="Arial"/>
            </a:endParaRPr>
          </a:p>
          <a:p>
            <a:pPr indent="0" lvl="0" marL="0" marR="0" rtl="0" algn="l">
              <a:lnSpc>
                <a:spcPct val="150000"/>
              </a:lnSpc>
              <a:spcBef>
                <a:spcPts val="0"/>
              </a:spcBef>
              <a:spcAft>
                <a:spcPts val="0"/>
              </a:spcAft>
              <a:buNone/>
            </a:pPr>
            <a:r>
              <a:t/>
            </a:r>
            <a:endParaRPr sz="1050">
              <a:solidFill>
                <a:srgbClr val="2E2F30"/>
              </a:solidFill>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7"/>
          <p:cNvSpPr txBox="1"/>
          <p:nvPr/>
        </p:nvSpPr>
        <p:spPr>
          <a:xfrm>
            <a:off x="1291771" y="3229428"/>
            <a:ext cx="2402114" cy="2308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000000"/>
                </a:solidFill>
                <a:latin typeface="Arial"/>
                <a:ea typeface="Arial"/>
                <a:cs typeface="Arial"/>
                <a:sym typeface="Arial"/>
              </a:rPr>
              <a:t>Figure 2: Signal flow diagram </a:t>
            </a:r>
            <a:endParaRPr b="0" i="0" sz="1400" u="none" cap="none" strike="noStrike">
              <a:solidFill>
                <a:srgbClr val="000000"/>
              </a:solidFill>
              <a:latin typeface="Arial"/>
              <a:ea typeface="Arial"/>
              <a:cs typeface="Arial"/>
              <a:sym typeface="Arial"/>
            </a:endParaRPr>
          </a:p>
        </p:txBody>
      </p:sp>
      <p:sp>
        <p:nvSpPr>
          <p:cNvPr id="120" name="Google Shape;120;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
        <p:nvSpPr>
          <p:cNvPr id="121" name="Google Shape;121;p7"/>
          <p:cNvSpPr txBox="1"/>
          <p:nvPr/>
        </p:nvSpPr>
        <p:spPr>
          <a:xfrm>
            <a:off x="0" y="0"/>
            <a:ext cx="3000000" cy="646500"/>
          </a:xfrm>
          <a:prstGeom prst="rect">
            <a:avLst/>
          </a:prstGeom>
          <a:noFill/>
          <a:ln>
            <a:noFill/>
          </a:ln>
        </p:spPr>
        <p:txBody>
          <a:bodyPr anchorCtr="0" anchor="t" bIns="91425" lIns="91425" spcFirstLastPara="1" rIns="91425" wrap="square" tIns="91425">
            <a:spAutoFit/>
          </a:bodyPr>
          <a:lstStyle/>
          <a:p>
            <a:pPr indent="0" lvl="0" marL="114300" rtl="0" algn="l">
              <a:lnSpc>
                <a:spcPct val="115000"/>
              </a:lnSpc>
              <a:spcBef>
                <a:spcPts val="0"/>
              </a:spcBef>
              <a:spcAft>
                <a:spcPts val="0"/>
              </a:spcAft>
              <a:buNone/>
            </a:pPr>
            <a:r>
              <a:rPr lang="en-US" sz="3000">
                <a:solidFill>
                  <a:schemeClr val="dk1"/>
                </a:solidFill>
              </a:rPr>
              <a:t>Implementation</a:t>
            </a:r>
            <a:endParaRPr sz="2600">
              <a:solidFill>
                <a:schemeClr val="dk1"/>
              </a:solidFill>
            </a:endParaRPr>
          </a:p>
        </p:txBody>
      </p:sp>
      <p:sp>
        <p:nvSpPr>
          <p:cNvPr id="122" name="Google Shape;122;p7"/>
          <p:cNvSpPr txBox="1"/>
          <p:nvPr/>
        </p:nvSpPr>
        <p:spPr>
          <a:xfrm>
            <a:off x="311700" y="4552225"/>
            <a:ext cx="745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solidFill>
                  <a:schemeClr val="hlink"/>
                </a:solidFill>
                <a:hlinkClick r:id="rId5"/>
              </a:rPr>
              <a:t>Users/adilsalfi/Desktop/Deeplearning_Project_V2_secondsubmission.pdf</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26" name="Shape 126"/>
        <p:cNvGrpSpPr/>
        <p:nvPr/>
      </p:nvGrpSpPr>
      <p:grpSpPr>
        <a:xfrm>
          <a:off x="0" y="0"/>
          <a:ext cx="0" cy="0"/>
          <a:chOff x="0" y="0"/>
          <a:chExt cx="0" cy="0"/>
        </a:xfrm>
      </p:grpSpPr>
      <p:sp>
        <p:nvSpPr>
          <p:cNvPr id="127" name="Google Shape;127;p8"/>
          <p:cNvSpPr txBox="1"/>
          <p:nvPr>
            <p:ph type="title"/>
          </p:nvPr>
        </p:nvSpPr>
        <p:spPr>
          <a:xfrm>
            <a:off x="276352" y="10483"/>
            <a:ext cx="8520600" cy="572700"/>
          </a:xfrm>
          <a:prstGeom prst="rect">
            <a:avLst/>
          </a:prstGeom>
          <a:noFill/>
          <a:ln>
            <a:noFill/>
          </a:ln>
        </p:spPr>
        <p:txBody>
          <a:bodyPr anchorCtr="0" anchor="t" bIns="91425" lIns="91425" spcFirstLastPara="1" rIns="91425" wrap="square" tIns="91425">
            <a:normAutofit/>
          </a:bodyPr>
          <a:lstStyle/>
          <a:p>
            <a:pPr indent="0" lvl="0" marL="114300" rtl="0" algn="l">
              <a:lnSpc>
                <a:spcPct val="115000"/>
              </a:lnSpc>
              <a:spcBef>
                <a:spcPts val="0"/>
              </a:spcBef>
              <a:spcAft>
                <a:spcPts val="0"/>
              </a:spcAft>
              <a:buClr>
                <a:schemeClr val="dk2"/>
              </a:buClr>
              <a:buSzPts val="1800"/>
              <a:buNone/>
            </a:pPr>
            <a:r>
              <a:rPr lang="en-US" sz="2500"/>
              <a:t>Implementation (Contd:)</a:t>
            </a:r>
            <a:endParaRPr sz="2500"/>
          </a:p>
        </p:txBody>
      </p:sp>
      <p:sp>
        <p:nvSpPr>
          <p:cNvPr id="128" name="Google Shape;128;p8"/>
          <p:cNvSpPr txBox="1"/>
          <p:nvPr>
            <p:ph idx="1" type="body"/>
          </p:nvPr>
        </p:nvSpPr>
        <p:spPr>
          <a:xfrm>
            <a:off x="70950" y="518300"/>
            <a:ext cx="8591400" cy="4299300"/>
          </a:xfrm>
          <a:prstGeom prst="rect">
            <a:avLst/>
          </a:prstGeom>
          <a:noFill/>
          <a:ln>
            <a:noFill/>
          </a:ln>
        </p:spPr>
        <p:txBody>
          <a:bodyPr anchorCtr="0" anchor="t" bIns="91425" lIns="91425" spcFirstLastPara="1" rIns="91425" wrap="square" tIns="91425">
            <a:noAutofit/>
          </a:bodyPr>
          <a:lstStyle/>
          <a:p>
            <a:pPr indent="-298450" lvl="0" marL="285750" rtl="0" algn="l">
              <a:lnSpc>
                <a:spcPct val="160000"/>
              </a:lnSpc>
              <a:spcBef>
                <a:spcPts val="0"/>
              </a:spcBef>
              <a:spcAft>
                <a:spcPts val="0"/>
              </a:spcAft>
              <a:buClr>
                <a:srgbClr val="000000"/>
              </a:buClr>
              <a:buSzPts val="1100"/>
              <a:buFont typeface="Arial"/>
              <a:buChar char="•"/>
            </a:pPr>
            <a:r>
              <a:rPr lang="en-US" sz="1100">
                <a:solidFill>
                  <a:srgbClr val="2E2F30"/>
                </a:solidFill>
              </a:rPr>
              <a:t>Data Collection and Loading Multiple.mat files with associated RGB images  is collected. RGB images are in a 3D array format (e.g., 32x32x3) and the HSI data is in a 3D array format (e.g., 32x32x3)</a:t>
            </a:r>
            <a:endParaRPr sz="1100">
              <a:solidFill>
                <a:srgbClr val="2E2F30"/>
              </a:solidFill>
            </a:endParaRPr>
          </a:p>
          <a:p>
            <a:pPr indent="-298450" lvl="0" marL="285750" rtl="0" algn="l">
              <a:lnSpc>
                <a:spcPct val="160000"/>
              </a:lnSpc>
              <a:spcBef>
                <a:spcPts val="0"/>
              </a:spcBef>
              <a:spcAft>
                <a:spcPts val="0"/>
              </a:spcAft>
              <a:buClr>
                <a:srgbClr val="000000"/>
              </a:buClr>
              <a:buSzPts val="1100"/>
              <a:buFont typeface="Arial"/>
              <a:buChar char="•"/>
            </a:pPr>
            <a:r>
              <a:rPr lang="en-US" sz="1100">
                <a:solidFill>
                  <a:srgbClr val="2E2F30"/>
                </a:solidFill>
              </a:rPr>
              <a:t>Data Preprocessing: RGB images and HSI data normalization, as well as dimensionality reduction if data sets include redundant information.</a:t>
            </a:r>
            <a:endParaRPr sz="1100">
              <a:solidFill>
                <a:srgbClr val="2E2F30"/>
              </a:solidFill>
            </a:endParaRPr>
          </a:p>
          <a:p>
            <a:pPr indent="-298450" lvl="0" marL="285750" rtl="0" algn="l">
              <a:lnSpc>
                <a:spcPct val="160000"/>
              </a:lnSpc>
              <a:spcBef>
                <a:spcPts val="0"/>
              </a:spcBef>
              <a:spcAft>
                <a:spcPts val="0"/>
              </a:spcAft>
              <a:buClr>
                <a:srgbClr val="000000"/>
              </a:buClr>
              <a:buSzPts val="1100"/>
              <a:buFont typeface="Arial"/>
              <a:buChar char="•"/>
            </a:pPr>
            <a:r>
              <a:rPr lang="en-US" sz="1100">
                <a:solidFill>
                  <a:srgbClr val="2E2F30"/>
                </a:solidFill>
              </a:rPr>
              <a:t>To improve the effectiveness of classification, we converted RGB weather and clutter images to HSI, as HSI color space provides enhanced color discrimination, simplifies color detection, and offers robustness against illumination changes, ultimately leading to improved classification accuracy.</a:t>
            </a:r>
            <a:endParaRPr sz="1100">
              <a:solidFill>
                <a:srgbClr val="2E2F30"/>
              </a:solidFill>
            </a:endParaRPr>
          </a:p>
          <a:p>
            <a:pPr indent="-298450" lvl="0" marL="285750" rtl="0" algn="l">
              <a:lnSpc>
                <a:spcPct val="160000"/>
              </a:lnSpc>
              <a:spcBef>
                <a:spcPts val="0"/>
              </a:spcBef>
              <a:spcAft>
                <a:spcPts val="0"/>
              </a:spcAft>
              <a:buClr>
                <a:srgbClr val="000000"/>
              </a:buClr>
              <a:buSzPts val="1100"/>
              <a:buFont typeface="Arial"/>
              <a:buChar char="•"/>
            </a:pPr>
            <a:r>
              <a:rPr lang="en-US" sz="1100">
                <a:solidFill>
                  <a:srgbClr val="2E2F30"/>
                </a:solidFill>
              </a:rPr>
              <a:t>The set of images consisting of weather only, weather with clutter are obtained from the .mat files which consists of I-Q samples from radar. We then labeled the available images manually using the image label package. The main classification labels are weather and clutter. Then we trained the YOLOV5s model, which uses R- CNN as backbone for classification tasks. For training, the 70% of available labeled images were used and remaining for testing.</a:t>
            </a:r>
            <a:endParaRPr sz="1100">
              <a:solidFill>
                <a:srgbClr val="2E2F30"/>
              </a:solidFill>
            </a:endParaRPr>
          </a:p>
          <a:p>
            <a:pPr indent="-298450" lvl="0" marL="285750" rtl="0" algn="l">
              <a:lnSpc>
                <a:spcPct val="160000"/>
              </a:lnSpc>
              <a:spcBef>
                <a:spcPts val="0"/>
              </a:spcBef>
              <a:spcAft>
                <a:spcPts val="0"/>
              </a:spcAft>
              <a:buClr>
                <a:srgbClr val="000000"/>
              </a:buClr>
              <a:buSzPts val="1100"/>
              <a:buFont typeface="Arial"/>
              <a:buChar char="•"/>
            </a:pPr>
            <a:r>
              <a:rPr lang="en-US" sz="1100">
                <a:solidFill>
                  <a:srgbClr val="2E2F30"/>
                </a:solidFill>
              </a:rPr>
              <a:t>We can use a new data set to test and refine the model once it has been trained. Classifying the various signal kinds in the HSI images is the task of the trained model</a:t>
            </a:r>
            <a:endParaRPr sz="1100">
              <a:solidFill>
                <a:srgbClr val="2E2F30"/>
              </a:solidFill>
            </a:endParaRPr>
          </a:p>
          <a:p>
            <a:pPr indent="-298450" lvl="0" marL="285750" rtl="0" algn="l">
              <a:lnSpc>
                <a:spcPct val="160000"/>
              </a:lnSpc>
              <a:spcBef>
                <a:spcPts val="0"/>
              </a:spcBef>
              <a:spcAft>
                <a:spcPts val="0"/>
              </a:spcAft>
              <a:buClr>
                <a:srgbClr val="000000"/>
              </a:buClr>
              <a:buSzPts val="1100"/>
              <a:buFont typeface="Arial"/>
              <a:buChar char="•"/>
            </a:pPr>
            <a:r>
              <a:rPr lang="en-US" sz="1100">
                <a:solidFill>
                  <a:srgbClr val="2E2F30"/>
                </a:solidFill>
              </a:rPr>
              <a:t>The geometric Approach used for converting RGB to HSI ( Hue, Saturation, Intensity) and vice-versa is mentioned in the below link.</a:t>
            </a:r>
            <a:endParaRPr sz="1100">
              <a:solidFill>
                <a:srgbClr val="2E2F30"/>
              </a:solidFill>
            </a:endParaRPr>
          </a:p>
          <a:p>
            <a:pPr indent="0" lvl="0" marL="0" rtl="0" algn="l">
              <a:lnSpc>
                <a:spcPct val="160000"/>
              </a:lnSpc>
              <a:spcBef>
                <a:spcPts val="0"/>
              </a:spcBef>
              <a:spcAft>
                <a:spcPts val="0"/>
              </a:spcAft>
              <a:buClr>
                <a:srgbClr val="000000"/>
              </a:buClr>
              <a:buSzPts val="1946"/>
              <a:buNone/>
            </a:pPr>
            <a:r>
              <a:t/>
            </a:r>
            <a:endParaRPr sz="1100">
              <a:solidFill>
                <a:srgbClr val="000000"/>
              </a:solidFill>
            </a:endParaRPr>
          </a:p>
          <a:p>
            <a:pPr indent="0" lvl="0" marL="0" rtl="0" algn="l">
              <a:lnSpc>
                <a:spcPct val="160000"/>
              </a:lnSpc>
              <a:spcBef>
                <a:spcPts val="0"/>
              </a:spcBef>
              <a:spcAft>
                <a:spcPts val="0"/>
              </a:spcAft>
              <a:buClr>
                <a:srgbClr val="000000"/>
              </a:buClr>
              <a:buSzPts val="1946"/>
              <a:buNone/>
            </a:pPr>
            <a:r>
              <a:t/>
            </a:r>
            <a:endParaRPr sz="1100">
              <a:solidFill>
                <a:srgbClr val="000000"/>
              </a:solidFill>
            </a:endParaRPr>
          </a:p>
          <a:p>
            <a:pPr indent="0" lvl="0" marL="0" rtl="0" algn="l">
              <a:lnSpc>
                <a:spcPct val="160000"/>
              </a:lnSpc>
              <a:spcBef>
                <a:spcPts val="0"/>
              </a:spcBef>
              <a:spcAft>
                <a:spcPts val="0"/>
              </a:spcAft>
              <a:buClr>
                <a:srgbClr val="000000"/>
              </a:buClr>
              <a:buSzPts val="1946"/>
              <a:buNone/>
            </a:pPr>
            <a:r>
              <a:t/>
            </a:r>
            <a:endParaRPr sz="1100">
              <a:solidFill>
                <a:srgbClr val="000000"/>
              </a:solidFill>
            </a:endParaRPr>
          </a:p>
        </p:txBody>
      </p:sp>
      <p:sp>
        <p:nvSpPr>
          <p:cNvPr id="129" name="Google Shape;129;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Ravi Rathore</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IndexRef">
    <vt:lpwstr>dd3774e7-a36e-4fb1-b8e3-2b1622c68ace</vt:lpwstr>
  </property>
  <property fmtid="{D5CDD505-2E9C-101B-9397-08002B2CF9AE}" pid="3" name="bjSaver">
    <vt:lpwstr>WQSSd53xG32kFoPK1++pDuxxS9Zr4BLl</vt:lpwstr>
  </property>
  <property fmtid="{D5CDD505-2E9C-101B-9397-08002B2CF9AE}" pid="4" name="bjDocumentLabelXML">
    <vt:lpwstr>&lt;?xml version="1.0" encoding="us-ascii"?&gt;&lt;sisl xmlns:xsd="http://www.w3.org/2001/XMLSchema" xmlns:xsi="http://www.w3.org/2001/XMLSchema-instance" sislVersion="0" policy="bf276872-af07-4968-a71d-1c83e80bd0bf" origin="userSelected" xmlns="http://www.boldonj</vt:lpwstr>
  </property>
  <property fmtid="{D5CDD505-2E9C-101B-9397-08002B2CF9AE}" pid="5" name="bjDocumentLabelXML-0">
    <vt:lpwstr>ames.com/2008/01/sie/internal/label"&gt;&lt;element uid="id_protectivemarking_newvalue1" value="" /&gt;&lt;/sisl&gt;</vt:lpwstr>
  </property>
  <property fmtid="{D5CDD505-2E9C-101B-9397-08002B2CF9AE}" pid="6" name="bjDocumentSecurityLabel">
    <vt:lpwstr>Honeywell Unrestricted</vt:lpwstr>
  </property>
  <property fmtid="{D5CDD505-2E9C-101B-9397-08002B2CF9AE}" pid="7" name="BJClassification">
    <vt:lpwstr>Honeywell Unrestricted</vt:lpwstr>
  </property>
</Properties>
</file>